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78" d="100"/>
          <a:sy n="78" d="100"/>
        </p:scale>
        <p:origin x="1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AC1B4B-8179-49B5-B8DB-AF3AF5D4A44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0FFDDFC-9EB9-4BA3-A6CE-8CDC8CCFB2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5785F14-1511-46B6-8A6B-BFFAC0AC88ED}"/>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5" name="Θέση υποσέλιδου 4">
            <a:extLst>
              <a:ext uri="{FF2B5EF4-FFF2-40B4-BE49-F238E27FC236}">
                <a16:creationId xmlns:a16="http://schemas.microsoft.com/office/drawing/2014/main" id="{3487CDCE-AE81-42FF-BDCC-CC83C05A13A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E4B8EC6-3E21-49B4-8823-6E7FF2A80C80}"/>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305136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94A5BE-5C74-46A0-A2B0-A7D368FC6C7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56029B7-89CD-4040-9185-3657EC69E18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CD5AD91-27D0-4807-B59C-2EECF7C34F1C}"/>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5" name="Θέση υποσέλιδου 4">
            <a:extLst>
              <a:ext uri="{FF2B5EF4-FFF2-40B4-BE49-F238E27FC236}">
                <a16:creationId xmlns:a16="http://schemas.microsoft.com/office/drawing/2014/main" id="{275195AE-2C35-4866-8CF3-30DEFB600A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760A183-014E-4C3F-B06A-A7AD25D77470}"/>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83828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B5146EC-F71C-4D2A-8F42-A3CEE391DDF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CEE5927-B7A2-4F9B-AC5D-8DB65CB6388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94E2A07-D554-4833-BD57-2FB837938F04}"/>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5" name="Θέση υποσέλιδου 4">
            <a:extLst>
              <a:ext uri="{FF2B5EF4-FFF2-40B4-BE49-F238E27FC236}">
                <a16:creationId xmlns:a16="http://schemas.microsoft.com/office/drawing/2014/main" id="{4A3B2242-8D5F-4CA9-A642-31E3999E3A7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FC96C66-E7A7-423B-A563-C651973DB2A4}"/>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207466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8AA9A9-8244-4BFE-AB79-9E94DCB9F9E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15E225-89C1-43C3-8D3A-9CD59D76E82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E2A87FC-9730-4B9E-9799-5F2D60C73C71}"/>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5" name="Θέση υποσέλιδου 4">
            <a:extLst>
              <a:ext uri="{FF2B5EF4-FFF2-40B4-BE49-F238E27FC236}">
                <a16:creationId xmlns:a16="http://schemas.microsoft.com/office/drawing/2014/main" id="{320C5AF6-28C4-4CE2-ACC7-175D88DF5D3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457ECB-EBB0-43C1-9B05-B727A598493A}"/>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64729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93D94C-943E-4252-BDB6-E14EB00AF8E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BC3F985-0885-448E-9201-A4CCAC10C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ED27A2F6-84AE-446B-8D5B-9A0ABEBE6C6F}"/>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5" name="Θέση υποσέλιδου 4">
            <a:extLst>
              <a:ext uri="{FF2B5EF4-FFF2-40B4-BE49-F238E27FC236}">
                <a16:creationId xmlns:a16="http://schemas.microsoft.com/office/drawing/2014/main" id="{8450788F-D13A-44C9-B926-9B1F2ABDB05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9B0D8A4-2502-4ACC-9A48-7C5981A021C4}"/>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1280191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4995FB-9F9C-4169-9E99-01FE221D130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9DB96FE-C76B-47F3-B55B-51016409B23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0A519F2-CFE4-4181-8B7D-51B8AFEB29F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D6975B0-A271-49CA-9976-1907F8203DE4}"/>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6" name="Θέση υποσέλιδου 5">
            <a:extLst>
              <a:ext uri="{FF2B5EF4-FFF2-40B4-BE49-F238E27FC236}">
                <a16:creationId xmlns:a16="http://schemas.microsoft.com/office/drawing/2014/main" id="{D018E1CE-EF9F-4D33-998B-39B689AD2C9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B1A45A0-9949-4FF0-957A-3E8ADEA95BC6}"/>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306555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8196CA-05D7-4547-9A6B-A7A57133594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5F2E8D4-C035-4F37-8727-76CC96786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6F092A9-BCC2-4A3F-A6C0-44DAA940F5E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A052873-3140-484E-A2FC-C4FA9BD49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275641A-F459-47B8-B76D-4F01B463517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D867401-9A88-40A2-94FE-2054118C8BEB}"/>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8" name="Θέση υποσέλιδου 7">
            <a:extLst>
              <a:ext uri="{FF2B5EF4-FFF2-40B4-BE49-F238E27FC236}">
                <a16:creationId xmlns:a16="http://schemas.microsoft.com/office/drawing/2014/main" id="{6CE4E24E-8D39-4FD2-ABD5-5204B8412F0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F4CDD596-3BF0-4CA6-9A71-CC50D93D6DD5}"/>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204993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A056A-E182-43FC-95CE-631A020BC60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1829452-8A5D-4106-8D70-1F87C837109A}"/>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4" name="Θέση υποσέλιδου 3">
            <a:extLst>
              <a:ext uri="{FF2B5EF4-FFF2-40B4-BE49-F238E27FC236}">
                <a16:creationId xmlns:a16="http://schemas.microsoft.com/office/drawing/2014/main" id="{CD89E35D-40EF-4423-A2DF-C28BA209CBE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36761FA-5BCC-4A61-A134-7B50842A1FFA}"/>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406555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B47C14-89F0-4D95-B639-AF6B6277CD6B}"/>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3" name="Θέση υποσέλιδου 2">
            <a:extLst>
              <a:ext uri="{FF2B5EF4-FFF2-40B4-BE49-F238E27FC236}">
                <a16:creationId xmlns:a16="http://schemas.microsoft.com/office/drawing/2014/main" id="{FE80F15A-2F42-42CB-A219-22FEB25C6F6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3A320D2-2B4B-449A-8B2C-D5106E7B353D}"/>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209171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B5359C-2B7D-4D95-9D22-C7AC7E3282A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D1BB786-A452-48A4-953E-CCF9B0E1CE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55008CE-685D-4B9C-B415-F19C26B5B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5041E6E-6350-4047-8D06-C029DC7F933E}"/>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6" name="Θέση υποσέλιδου 5">
            <a:extLst>
              <a:ext uri="{FF2B5EF4-FFF2-40B4-BE49-F238E27FC236}">
                <a16:creationId xmlns:a16="http://schemas.microsoft.com/office/drawing/2014/main" id="{D3F230F3-5E1A-4091-B4D7-EEA46B6F9A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6EDC7D-8417-4E14-8800-57F7FC6B3577}"/>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330550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1B7ED1-18DD-4FC9-850B-DBF3F984E31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80E8A73-96D9-4862-B493-C34F91597F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184516C-3AEB-447F-88DD-AEC96DBFF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130C14F-6365-4182-A0B9-939CF62F2146}"/>
              </a:ext>
            </a:extLst>
          </p:cNvPr>
          <p:cNvSpPr>
            <a:spLocks noGrp="1"/>
          </p:cNvSpPr>
          <p:nvPr>
            <p:ph type="dt" sz="half" idx="10"/>
          </p:nvPr>
        </p:nvSpPr>
        <p:spPr/>
        <p:txBody>
          <a:bodyPr/>
          <a:lstStyle/>
          <a:p>
            <a:fld id="{2B68FCDA-6E36-4536-973A-0A31AEDC679C}" type="datetimeFigureOut">
              <a:rPr lang="el-GR" smtClean="0"/>
              <a:t>31/03/2021</a:t>
            </a:fld>
            <a:endParaRPr lang="el-GR"/>
          </a:p>
        </p:txBody>
      </p:sp>
      <p:sp>
        <p:nvSpPr>
          <p:cNvPr id="6" name="Θέση υποσέλιδου 5">
            <a:extLst>
              <a:ext uri="{FF2B5EF4-FFF2-40B4-BE49-F238E27FC236}">
                <a16:creationId xmlns:a16="http://schemas.microsoft.com/office/drawing/2014/main" id="{12FFD2D7-C51D-4203-B254-08C7F700BAD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4DBA04A-0CBA-42F2-BA0F-F5975D343396}"/>
              </a:ext>
            </a:extLst>
          </p:cNvPr>
          <p:cNvSpPr>
            <a:spLocks noGrp="1"/>
          </p:cNvSpPr>
          <p:nvPr>
            <p:ph type="sldNum" sz="quarter" idx="12"/>
          </p:nvPr>
        </p:nvSpPr>
        <p:spPr/>
        <p:txBody>
          <a:bodyPr/>
          <a:lstStyle/>
          <a:p>
            <a:fld id="{ADAA1A9B-0A45-4BCB-A37A-F01A01BCD88D}" type="slidenum">
              <a:rPr lang="el-GR" smtClean="0"/>
              <a:t>‹#›</a:t>
            </a:fld>
            <a:endParaRPr lang="el-GR"/>
          </a:p>
        </p:txBody>
      </p:sp>
    </p:spTree>
    <p:extLst>
      <p:ext uri="{BB962C8B-B14F-4D97-AF65-F5344CB8AC3E}">
        <p14:creationId xmlns:p14="http://schemas.microsoft.com/office/powerpoint/2010/main" val="282830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902E46A-D4D4-4BBB-A9F8-A47B26CFA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65F3DC4-CC6F-4C7B-8C1A-46AD232E9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D602C8F-3857-40D2-B0F2-34A90369F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8FCDA-6E36-4536-973A-0A31AEDC679C}" type="datetimeFigureOut">
              <a:rPr lang="el-GR" smtClean="0"/>
              <a:t>31/03/2021</a:t>
            </a:fld>
            <a:endParaRPr lang="el-GR"/>
          </a:p>
        </p:txBody>
      </p:sp>
      <p:sp>
        <p:nvSpPr>
          <p:cNvPr id="5" name="Θέση υποσέλιδου 4">
            <a:extLst>
              <a:ext uri="{FF2B5EF4-FFF2-40B4-BE49-F238E27FC236}">
                <a16:creationId xmlns:a16="http://schemas.microsoft.com/office/drawing/2014/main" id="{77E6E9DE-9AA5-453A-8991-88005EE2A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0CF8EF7-7F77-4EFD-80EB-2074FA34D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A1A9B-0A45-4BCB-A37A-F01A01BCD88D}" type="slidenum">
              <a:rPr lang="el-GR" smtClean="0"/>
              <a:t>‹#›</a:t>
            </a:fld>
            <a:endParaRPr lang="el-GR"/>
          </a:p>
        </p:txBody>
      </p:sp>
    </p:spTree>
    <p:extLst>
      <p:ext uri="{BB962C8B-B14F-4D97-AF65-F5344CB8AC3E}">
        <p14:creationId xmlns:p14="http://schemas.microsoft.com/office/powerpoint/2010/main" val="114275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mage.slidesharecdn.com/1821-160531180559/95/1821-2-638.jpg?cb=1464718097"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image.slidesharecdn.com/1821-160531180559/95/1821-3-638.jpg?cb=1464718097" TargetMode="Externa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image.slidesharecdn.com/heroes-1821-130310145937-phpapp01/95/1821-3-638.jpg?cb=1363011323"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image.slidesharecdn.com/heroes-1821-130310145937-phpapp01/95/1821-11-638.jpg?cb=1363011323"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9D8E01F-498E-47C9-94B4-9B8E0799B9D0}"/>
              </a:ext>
            </a:extLst>
          </p:cNvPr>
          <p:cNvSpPr>
            <a:spLocks noGrp="1"/>
          </p:cNvSpPr>
          <p:nvPr>
            <p:ph type="title"/>
          </p:nvPr>
        </p:nvSpPr>
        <p:spPr/>
        <p:txBody>
          <a:bodyPr/>
          <a:lstStyle/>
          <a:p>
            <a:r>
              <a:rPr lang="el-GR" b="1" dirty="0"/>
              <a:t>ΛΑΣΚΑΡΙΝΑ ΜΠΟΥΜΠΟΥΛΙΝΑ </a:t>
            </a:r>
          </a:p>
        </p:txBody>
      </p:sp>
      <p:sp>
        <p:nvSpPr>
          <p:cNvPr id="5" name="Θέση κειμένου 4">
            <a:extLst>
              <a:ext uri="{FF2B5EF4-FFF2-40B4-BE49-F238E27FC236}">
                <a16:creationId xmlns:a16="http://schemas.microsoft.com/office/drawing/2014/main" id="{3911F9C6-6A38-4E4D-8FF8-5E528546CC2E}"/>
              </a:ext>
            </a:extLst>
          </p:cNvPr>
          <p:cNvSpPr>
            <a:spLocks noGrp="1"/>
          </p:cNvSpPr>
          <p:nvPr>
            <p:ph type="body" idx="1"/>
          </p:nvPr>
        </p:nvSpPr>
        <p:spPr/>
        <p:txBody>
          <a:bodyPr/>
          <a:lstStyle/>
          <a:p>
            <a:endParaRPr lang="el-GR" dirty="0"/>
          </a:p>
        </p:txBody>
      </p:sp>
      <p:pic>
        <p:nvPicPr>
          <p:cNvPr id="9" name="Θέση περιεχομένου 8">
            <a:extLst>
              <a:ext uri="{FF2B5EF4-FFF2-40B4-BE49-F238E27FC236}">
                <a16:creationId xmlns:a16="http://schemas.microsoft.com/office/drawing/2014/main" id="{253CEFC8-B462-4702-94C9-6E1664479B99}"/>
              </a:ext>
            </a:extLst>
          </p:cNvPr>
          <p:cNvPicPr>
            <a:picLocks noGrp="1" noChangeAspect="1"/>
          </p:cNvPicPr>
          <p:nvPr>
            <p:ph sz="half" idx="2"/>
          </p:nvPr>
        </p:nvPicPr>
        <p:blipFill>
          <a:blip r:embed="rId2"/>
          <a:stretch>
            <a:fillRect/>
          </a:stretch>
        </p:blipFill>
        <p:spPr>
          <a:xfrm>
            <a:off x="1989931" y="2585244"/>
            <a:ext cx="2857500" cy="3524250"/>
          </a:xfrm>
          <a:prstGeom prst="rect">
            <a:avLst/>
          </a:prstGeom>
        </p:spPr>
      </p:pic>
      <p:sp>
        <p:nvSpPr>
          <p:cNvPr id="7" name="Θέση κειμένου 6">
            <a:extLst>
              <a:ext uri="{FF2B5EF4-FFF2-40B4-BE49-F238E27FC236}">
                <a16:creationId xmlns:a16="http://schemas.microsoft.com/office/drawing/2014/main" id="{D1E34083-D297-4BAC-BED6-F867030E8F83}"/>
              </a:ext>
            </a:extLst>
          </p:cNvPr>
          <p:cNvSpPr>
            <a:spLocks noGrp="1"/>
          </p:cNvSpPr>
          <p:nvPr>
            <p:ph type="body" sz="quarter" idx="3"/>
          </p:nvPr>
        </p:nvSpPr>
        <p:spPr/>
        <p:txBody>
          <a:bodyPr/>
          <a:lstStyle/>
          <a:p>
            <a:endParaRPr lang="el-GR"/>
          </a:p>
        </p:txBody>
      </p:sp>
      <p:sp>
        <p:nvSpPr>
          <p:cNvPr id="8" name="Θέση περιεχομένου 7">
            <a:extLst>
              <a:ext uri="{FF2B5EF4-FFF2-40B4-BE49-F238E27FC236}">
                <a16:creationId xmlns:a16="http://schemas.microsoft.com/office/drawing/2014/main" id="{0FFF6A65-8456-4DF5-8BEF-6D55C0D072EB}"/>
              </a:ext>
            </a:extLst>
          </p:cNvPr>
          <p:cNvSpPr>
            <a:spLocks noGrp="1"/>
          </p:cNvSpPr>
          <p:nvPr>
            <p:ph sz="quarter" idx="4"/>
          </p:nvPr>
        </p:nvSpPr>
        <p:spPr/>
        <p:txBody>
          <a:bodyPr>
            <a:noAutofit/>
          </a:bodyPr>
          <a:lstStyle/>
          <a:p>
            <a:pPr marL="0" indent="0">
              <a:buNone/>
            </a:pPr>
            <a:r>
              <a:rPr lang="el-GR" sz="1600" b="1" i="0" dirty="0">
                <a:solidFill>
                  <a:srgbClr val="3B3835"/>
                </a:solidFill>
                <a:effectLst/>
                <a:latin typeface="Helvetica Neue"/>
              </a:rPr>
              <a:t>Η </a:t>
            </a:r>
            <a:r>
              <a:rPr lang="el-GR" sz="1600" b="1" i="0" dirty="0" err="1">
                <a:solidFill>
                  <a:srgbClr val="3B3835"/>
                </a:solidFill>
                <a:effectLst/>
                <a:latin typeface="Helvetica Neue"/>
              </a:rPr>
              <a:t>Λασκαρίνα</a:t>
            </a:r>
            <a:r>
              <a:rPr lang="el-GR" sz="1600" b="1" i="0" dirty="0">
                <a:solidFill>
                  <a:srgbClr val="3B3835"/>
                </a:solidFill>
                <a:effectLst/>
                <a:latin typeface="Helvetica Neue"/>
              </a:rPr>
              <a:t> </a:t>
            </a:r>
            <a:r>
              <a:rPr lang="el-GR" sz="1600" b="1" i="0" dirty="0" err="1">
                <a:solidFill>
                  <a:srgbClr val="3B3835"/>
                </a:solidFill>
                <a:effectLst/>
                <a:latin typeface="Helvetica Neue"/>
              </a:rPr>
              <a:t>Μπουμπουλίνα</a:t>
            </a:r>
            <a:r>
              <a:rPr lang="el-GR" sz="1600" b="1" i="0" dirty="0">
                <a:solidFill>
                  <a:srgbClr val="3B3835"/>
                </a:solidFill>
                <a:effectLst/>
                <a:latin typeface="Helvetica Neue"/>
              </a:rPr>
              <a:t> είχε καταγωγή από την '</a:t>
            </a:r>
            <a:r>
              <a:rPr lang="el-GR" sz="1600" b="1" i="0" dirty="0" err="1">
                <a:solidFill>
                  <a:srgbClr val="3B3835"/>
                </a:solidFill>
                <a:effectLst/>
                <a:latin typeface="Helvetica Neue"/>
              </a:rPr>
              <a:t>Υδρα</a:t>
            </a:r>
            <a:r>
              <a:rPr lang="el-GR" sz="1600" b="1" i="0" dirty="0">
                <a:solidFill>
                  <a:srgbClr val="3B3835"/>
                </a:solidFill>
                <a:effectLst/>
                <a:latin typeface="Helvetica Neue"/>
              </a:rPr>
              <a:t>. Γεννήθηκε μέσα στις φυλακές της Κωνσταντινούπολης στις 11 Μαΐου του 1771, όταν η μητέρα της </a:t>
            </a:r>
            <a:r>
              <a:rPr lang="el-GR" sz="1600" b="1" i="0" dirty="0" err="1">
                <a:solidFill>
                  <a:srgbClr val="3B3835"/>
                </a:solidFill>
                <a:effectLst/>
                <a:latin typeface="Helvetica Neue"/>
              </a:rPr>
              <a:t>Σκεύω</a:t>
            </a:r>
            <a:r>
              <a:rPr lang="el-GR" sz="1600" b="1" i="0" dirty="0">
                <a:solidFill>
                  <a:srgbClr val="3B3835"/>
                </a:solidFill>
                <a:effectLst/>
                <a:latin typeface="Helvetica Neue"/>
              </a:rPr>
              <a:t> επισκέφτηκε τον σύζυγό της, </a:t>
            </a:r>
            <a:r>
              <a:rPr lang="el-GR" sz="1600" b="1" i="0" dirty="0" err="1">
                <a:solidFill>
                  <a:srgbClr val="3B3835"/>
                </a:solidFill>
                <a:effectLst/>
                <a:latin typeface="Helvetica Neue"/>
              </a:rPr>
              <a:t>Σταυριανό</a:t>
            </a:r>
            <a:r>
              <a:rPr lang="el-GR" sz="1600" b="1" i="0" dirty="0">
                <a:solidFill>
                  <a:srgbClr val="3B3835"/>
                </a:solidFill>
                <a:effectLst/>
                <a:latin typeface="Helvetica Neue"/>
              </a:rPr>
              <a:t> </a:t>
            </a:r>
            <a:r>
              <a:rPr lang="el-GR" sz="1600" b="1" i="0" dirty="0" err="1">
                <a:solidFill>
                  <a:srgbClr val="3B3835"/>
                </a:solidFill>
                <a:effectLst/>
                <a:latin typeface="Helvetica Neue"/>
              </a:rPr>
              <a:t>Πινότση</a:t>
            </a:r>
            <a:r>
              <a:rPr lang="el-GR" sz="1600" b="1" i="0" dirty="0">
                <a:solidFill>
                  <a:srgbClr val="3B3835"/>
                </a:solidFill>
                <a:effectLst/>
                <a:latin typeface="Helvetica Neue"/>
              </a:rPr>
              <a:t>, τον οποίο είχαν φυλακίσει οι Οθωμανοί για τη συμμετοχή του στα </a:t>
            </a:r>
            <a:r>
              <a:rPr lang="el-GR" sz="1600" b="1" i="0" dirty="0" err="1">
                <a:solidFill>
                  <a:srgbClr val="3B3835"/>
                </a:solidFill>
                <a:effectLst/>
                <a:latin typeface="Helvetica Neue"/>
              </a:rPr>
              <a:t>Ορλωφικά</a:t>
            </a:r>
            <a:r>
              <a:rPr lang="el-GR" sz="1600" b="1" i="0" dirty="0">
                <a:solidFill>
                  <a:srgbClr val="3B3835"/>
                </a:solidFill>
                <a:effectLst/>
                <a:latin typeface="Helvetica Neue"/>
              </a:rPr>
              <a:t> (1769-1770). Την βάφτισε και της έδωσε το όνομά της ο εκεί φυλακισμένος πολέμαρχος της Μάνης, Παναγιώτης </a:t>
            </a:r>
            <a:r>
              <a:rPr lang="el-GR" sz="1600" b="1" i="0" dirty="0" err="1">
                <a:solidFill>
                  <a:srgbClr val="3B3835"/>
                </a:solidFill>
                <a:effectLst/>
                <a:latin typeface="Helvetica Neue"/>
              </a:rPr>
              <a:t>Μούρτζινος</a:t>
            </a:r>
            <a:r>
              <a:rPr lang="el-GR" sz="1600" b="1" i="0" dirty="0">
                <a:solidFill>
                  <a:srgbClr val="3B3835"/>
                </a:solidFill>
                <a:effectLst/>
                <a:latin typeface="Helvetica Neue"/>
              </a:rPr>
              <a:t>. Παντρεύτηκε δυο φορές, Και οι δυο σκοτώθηκαν από Αλγερινούς πειρατές .Της άφησαν, ωστόσο, μια τεράστια περιουσία, την οποία ξόδεψε εξ ολοκλήρου για να αγοράσει καράβια και εξοπλισμό για την Ελληνική Επανάσταση. Αρχικά έγινε συνέταιρος σε αρκετά πλοία ενώ αργότερα κατασκεύασε τρία δικά της, το ένα από τα οποία με το όνομα Αγαμέμνων πήρε μέρος στην Ελληνική Επανάσταση του 1821 .</a:t>
            </a:r>
            <a:r>
              <a:rPr lang="el-GR" sz="1600" b="1" i="0" dirty="0" err="1">
                <a:solidFill>
                  <a:srgbClr val="3B3835"/>
                </a:solidFill>
                <a:effectLst/>
                <a:latin typeface="Helvetica Neue"/>
              </a:rPr>
              <a:t>Πεθανε</a:t>
            </a:r>
            <a:r>
              <a:rPr lang="el-GR" sz="1600" b="1" i="0" dirty="0">
                <a:solidFill>
                  <a:srgbClr val="3B3835"/>
                </a:solidFill>
                <a:effectLst/>
                <a:latin typeface="Helvetica Neue"/>
              </a:rPr>
              <a:t> στις 22 Μαΐου 1825 (54 ετών)</a:t>
            </a:r>
            <a:endParaRPr lang="el-GR" sz="1600" b="1" dirty="0"/>
          </a:p>
        </p:txBody>
      </p:sp>
    </p:spTree>
    <p:extLst>
      <p:ext uri="{BB962C8B-B14F-4D97-AF65-F5344CB8AC3E}">
        <p14:creationId xmlns:p14="http://schemas.microsoft.com/office/powerpoint/2010/main" val="303893934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54EA98-248D-40E9-8AEB-D6B226B82342}"/>
              </a:ext>
            </a:extLst>
          </p:cNvPr>
          <p:cNvSpPr>
            <a:spLocks noGrp="1"/>
          </p:cNvSpPr>
          <p:nvPr>
            <p:ph type="title"/>
          </p:nvPr>
        </p:nvSpPr>
        <p:spPr/>
        <p:txBody>
          <a:bodyPr/>
          <a:lstStyle/>
          <a:p>
            <a:r>
              <a:rPr lang="el-GR" b="1" i="0" dirty="0">
                <a:solidFill>
                  <a:srgbClr val="666666"/>
                </a:solidFill>
                <a:effectLst/>
                <a:latin typeface="Open Sans"/>
              </a:rPr>
              <a:t>Ασήμω </a:t>
            </a:r>
            <a:r>
              <a:rPr lang="el-GR" b="1" i="0" dirty="0" err="1">
                <a:solidFill>
                  <a:srgbClr val="666666"/>
                </a:solidFill>
                <a:effectLst/>
                <a:latin typeface="Open Sans"/>
              </a:rPr>
              <a:t>Γκούραινα</a:t>
            </a:r>
            <a:endParaRPr lang="el-GR" dirty="0"/>
          </a:p>
        </p:txBody>
      </p:sp>
      <p:sp>
        <p:nvSpPr>
          <p:cNvPr id="3" name="Θέση κειμένου 2">
            <a:extLst>
              <a:ext uri="{FF2B5EF4-FFF2-40B4-BE49-F238E27FC236}">
                <a16:creationId xmlns:a16="http://schemas.microsoft.com/office/drawing/2014/main" id="{2955595C-577E-48D6-8091-F26DA412097C}"/>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4F655D01-C215-47E5-83B3-C60A700DE023}"/>
              </a:ext>
            </a:extLst>
          </p:cNvPr>
          <p:cNvPicPr>
            <a:picLocks noGrp="1" noChangeAspect="1"/>
          </p:cNvPicPr>
          <p:nvPr>
            <p:ph sz="half" idx="2"/>
          </p:nvPr>
        </p:nvPicPr>
        <p:blipFill>
          <a:blip r:embed="rId2"/>
          <a:stretch>
            <a:fillRect/>
          </a:stretch>
        </p:blipFill>
        <p:spPr>
          <a:xfrm>
            <a:off x="1113184" y="2656671"/>
            <a:ext cx="4399720" cy="3226462"/>
          </a:xfrm>
          <a:prstGeom prst="rect">
            <a:avLst/>
          </a:prstGeom>
        </p:spPr>
      </p:pic>
      <p:sp>
        <p:nvSpPr>
          <p:cNvPr id="5" name="Θέση κειμένου 4">
            <a:extLst>
              <a:ext uri="{FF2B5EF4-FFF2-40B4-BE49-F238E27FC236}">
                <a16:creationId xmlns:a16="http://schemas.microsoft.com/office/drawing/2014/main" id="{5F1A21C3-79E2-4CEF-88CB-1E1D68461446}"/>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B4E51470-B68A-41DA-8E6D-29459008926E}"/>
              </a:ext>
            </a:extLst>
          </p:cNvPr>
          <p:cNvSpPr>
            <a:spLocks noGrp="1"/>
          </p:cNvSpPr>
          <p:nvPr>
            <p:ph sz="quarter" idx="4"/>
          </p:nvPr>
        </p:nvSpPr>
        <p:spPr/>
        <p:txBody>
          <a:bodyPr>
            <a:normAutofit fontScale="55000" lnSpcReduction="20000"/>
          </a:bodyPr>
          <a:lstStyle/>
          <a:p>
            <a:pPr algn="l"/>
            <a:r>
              <a:rPr lang="el-GR" sz="3200" b="1" i="0" dirty="0">
                <a:solidFill>
                  <a:srgbClr val="666666"/>
                </a:solidFill>
                <a:effectLst/>
                <a:latin typeface="Open Sans"/>
              </a:rPr>
              <a:t>Γυναικεία μορφή του ’21, σύζυγος του στρατηγού Γιάννη </a:t>
            </a:r>
            <a:r>
              <a:rPr lang="el-GR" sz="3200" b="1" i="0" dirty="0" err="1">
                <a:solidFill>
                  <a:srgbClr val="666666"/>
                </a:solidFill>
                <a:effectLst/>
                <a:latin typeface="Open Sans"/>
              </a:rPr>
              <a:t>Γκούρα</a:t>
            </a:r>
            <a:r>
              <a:rPr lang="el-GR" sz="3200" b="1" i="0" dirty="0">
                <a:solidFill>
                  <a:srgbClr val="666666"/>
                </a:solidFill>
                <a:effectLst/>
                <a:latin typeface="Open Sans"/>
              </a:rPr>
              <a:t>.</a:t>
            </a:r>
          </a:p>
          <a:p>
            <a:pPr algn="l"/>
            <a:r>
              <a:rPr lang="el-GR" sz="3200" b="1" i="0" dirty="0">
                <a:solidFill>
                  <a:srgbClr val="666666"/>
                </a:solidFill>
                <a:effectLst/>
                <a:latin typeface="Open Sans"/>
              </a:rPr>
              <a:t>Στην εποχή της ήταν γνωστή ως </a:t>
            </a:r>
            <a:r>
              <a:rPr lang="el-GR" sz="3200" b="1" i="0" dirty="0" err="1">
                <a:solidFill>
                  <a:srgbClr val="666666"/>
                </a:solidFill>
                <a:effectLst/>
                <a:latin typeface="Open Sans"/>
              </a:rPr>
              <a:t>Γκούραινα</a:t>
            </a:r>
            <a:r>
              <a:rPr lang="el-GR" sz="3200" b="1" i="0" dirty="0">
                <a:solidFill>
                  <a:srgbClr val="666666"/>
                </a:solidFill>
                <a:effectLst/>
                <a:latin typeface="Open Sans"/>
              </a:rPr>
              <a:t> ή </a:t>
            </a:r>
            <a:r>
              <a:rPr lang="el-GR" sz="3200" b="1" i="0" dirty="0" err="1">
                <a:solidFill>
                  <a:srgbClr val="666666"/>
                </a:solidFill>
                <a:effectLst/>
                <a:latin typeface="Open Sans"/>
              </a:rPr>
              <a:t>Νταλιάνα</a:t>
            </a:r>
            <a:r>
              <a:rPr lang="el-GR" sz="3200" b="1" i="0" dirty="0">
                <a:solidFill>
                  <a:srgbClr val="666666"/>
                </a:solidFill>
                <a:effectLst/>
                <a:latin typeface="Open Sans"/>
              </a:rPr>
              <a:t>, επειδή ήταν </a:t>
            </a:r>
            <a:r>
              <a:rPr lang="el-GR" sz="3200" b="1" i="0" dirty="0" err="1">
                <a:solidFill>
                  <a:srgbClr val="666666"/>
                </a:solidFill>
                <a:effectLst/>
                <a:latin typeface="Open Sans"/>
              </a:rPr>
              <a:t>υψηλόσωμη</a:t>
            </a:r>
            <a:r>
              <a:rPr lang="el-GR" sz="3200" b="1" i="0" dirty="0">
                <a:solidFill>
                  <a:srgbClr val="666666"/>
                </a:solidFill>
                <a:effectLst/>
                <a:latin typeface="Open Sans"/>
              </a:rPr>
              <a:t> και ωραία (νταλιάνι, το μακρύ καριοφίλι και κατ’ επέκταση </a:t>
            </a:r>
            <a:r>
              <a:rPr lang="el-GR" sz="3200" b="1" i="0" dirty="0" err="1">
                <a:solidFill>
                  <a:srgbClr val="666666"/>
                </a:solidFill>
                <a:effectLst/>
                <a:latin typeface="Open Sans"/>
              </a:rPr>
              <a:t>νταλιάνα</a:t>
            </a:r>
            <a:r>
              <a:rPr lang="el-GR" sz="3200" b="1" i="0" dirty="0">
                <a:solidFill>
                  <a:srgbClr val="666666"/>
                </a:solidFill>
                <a:effectLst/>
                <a:latin typeface="Open Sans"/>
              </a:rPr>
              <a:t>, η ψηλή και όμορφη γυναίκα).</a:t>
            </a:r>
          </a:p>
          <a:p>
            <a:pPr algn="l"/>
            <a:r>
              <a:rPr lang="el-GR" sz="3200" b="1" i="0" dirty="0">
                <a:solidFill>
                  <a:srgbClr val="666666"/>
                </a:solidFill>
                <a:effectLst/>
                <a:latin typeface="Open Sans"/>
              </a:rPr>
              <a:t>Ήταν κόρη του </a:t>
            </a:r>
            <a:r>
              <a:rPr lang="el-GR" sz="3200" b="1" i="0" dirty="0" err="1">
                <a:solidFill>
                  <a:srgbClr val="666666"/>
                </a:solidFill>
                <a:effectLst/>
                <a:latin typeface="Open Sans"/>
              </a:rPr>
              <a:t>κοτσαμπάση</a:t>
            </a:r>
            <a:r>
              <a:rPr lang="el-GR" sz="3200" b="1" i="0" dirty="0">
                <a:solidFill>
                  <a:srgbClr val="666666"/>
                </a:solidFill>
                <a:effectLst/>
                <a:latin typeface="Open Sans"/>
              </a:rPr>
              <a:t> του </a:t>
            </a:r>
            <a:r>
              <a:rPr lang="el-GR" sz="3200" b="1" i="0" dirty="0" err="1">
                <a:solidFill>
                  <a:srgbClr val="666666"/>
                </a:solidFill>
                <a:effectLst/>
                <a:latin typeface="Open Sans"/>
              </a:rPr>
              <a:t>Λιδωρικίου</a:t>
            </a:r>
            <a:r>
              <a:rPr lang="el-GR" sz="3200" b="1" i="0" dirty="0">
                <a:solidFill>
                  <a:srgbClr val="666666"/>
                </a:solidFill>
                <a:effectLst/>
                <a:latin typeface="Open Sans"/>
              </a:rPr>
              <a:t> Αναγνώστη </a:t>
            </a:r>
            <a:r>
              <a:rPr lang="el-GR" sz="3200" b="1" i="0" dirty="0" err="1">
                <a:solidFill>
                  <a:srgbClr val="666666"/>
                </a:solidFill>
                <a:effectLst/>
                <a:latin typeface="Open Sans"/>
              </a:rPr>
              <a:t>Λιδωρίκη</a:t>
            </a:r>
            <a:r>
              <a:rPr lang="el-GR" sz="3200" b="1" i="0" dirty="0">
                <a:solidFill>
                  <a:srgbClr val="666666"/>
                </a:solidFill>
                <a:effectLst/>
                <a:latin typeface="Open Sans"/>
              </a:rPr>
              <a:t> και αδελφή του αγωνιστή και πολιτικού </a:t>
            </a:r>
            <a:r>
              <a:rPr lang="el-GR" sz="3200" b="1" i="0" dirty="0" err="1">
                <a:solidFill>
                  <a:srgbClr val="666666"/>
                </a:solidFill>
                <a:effectLst/>
                <a:latin typeface="Open Sans"/>
              </a:rPr>
              <a:t>Αναστάση</a:t>
            </a:r>
            <a:r>
              <a:rPr lang="el-GR" sz="3200" b="1" i="0" dirty="0">
                <a:solidFill>
                  <a:srgbClr val="666666"/>
                </a:solidFill>
                <a:effectLst/>
                <a:latin typeface="Open Sans"/>
              </a:rPr>
              <a:t> </a:t>
            </a:r>
            <a:r>
              <a:rPr lang="el-GR" sz="3200" b="1" i="0" dirty="0" err="1">
                <a:solidFill>
                  <a:srgbClr val="666666"/>
                </a:solidFill>
                <a:effectLst/>
                <a:latin typeface="Open Sans"/>
              </a:rPr>
              <a:t>Λιδωρίκη</a:t>
            </a:r>
            <a:r>
              <a:rPr lang="el-GR" sz="3200" b="1" i="0" dirty="0">
                <a:solidFill>
                  <a:srgbClr val="666666"/>
                </a:solidFill>
                <a:effectLst/>
                <a:latin typeface="Open Sans"/>
              </a:rPr>
              <a:t>. Στις 23 Φεβρουαρίου 1823 παντρεύτηκε το πρωτοπαλίκαρο του Οδυσσέα Ανδρούτσου, Γιάννη </a:t>
            </a:r>
            <a:r>
              <a:rPr lang="el-GR" sz="3200" b="1" i="0" dirty="0" err="1">
                <a:solidFill>
                  <a:srgbClr val="666666"/>
                </a:solidFill>
                <a:effectLst/>
                <a:latin typeface="Open Sans"/>
              </a:rPr>
              <a:t>Γκούρα</a:t>
            </a:r>
            <a:r>
              <a:rPr lang="el-GR" sz="3200" b="1" i="0" dirty="0">
                <a:solidFill>
                  <a:srgbClr val="666666"/>
                </a:solidFill>
                <a:effectLst/>
                <a:latin typeface="Open Sans"/>
              </a:rPr>
              <a:t>, που είχε διακριθεί ιδιαίτερα στη μάχη της Γραβιάς και τώρα ήταν φρούραρχος Αθηνών</a:t>
            </a:r>
          </a:p>
          <a:p>
            <a:endParaRPr lang="el-GR" dirty="0"/>
          </a:p>
        </p:txBody>
      </p:sp>
    </p:spTree>
    <p:extLst>
      <p:ext uri="{BB962C8B-B14F-4D97-AF65-F5344CB8AC3E}">
        <p14:creationId xmlns:p14="http://schemas.microsoft.com/office/powerpoint/2010/main" val="8377153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82BB0F-E500-4FB2-9C0A-7CEC107B2B01}"/>
              </a:ext>
            </a:extLst>
          </p:cNvPr>
          <p:cNvSpPr>
            <a:spLocks noGrp="1"/>
          </p:cNvSpPr>
          <p:nvPr>
            <p:ph type="title"/>
          </p:nvPr>
        </p:nvSpPr>
        <p:spPr/>
        <p:txBody>
          <a:bodyPr/>
          <a:lstStyle/>
          <a:p>
            <a:r>
              <a:rPr lang="el-GR" sz="4400" b="1" i="0" dirty="0" err="1">
                <a:solidFill>
                  <a:srgbClr val="666666"/>
                </a:solidFill>
                <a:effectLst/>
                <a:latin typeface="Open Sans"/>
              </a:rPr>
              <a:t>Μόσχω</a:t>
            </a:r>
            <a:r>
              <a:rPr lang="el-GR" sz="4400" b="1" i="0" dirty="0">
                <a:solidFill>
                  <a:srgbClr val="666666"/>
                </a:solidFill>
                <a:effectLst/>
                <a:latin typeface="Open Sans"/>
              </a:rPr>
              <a:t> Τζαβέλλα</a:t>
            </a:r>
            <a:endParaRPr lang="el-GR" dirty="0"/>
          </a:p>
        </p:txBody>
      </p:sp>
      <p:sp>
        <p:nvSpPr>
          <p:cNvPr id="3" name="Θέση κειμένου 2">
            <a:extLst>
              <a:ext uri="{FF2B5EF4-FFF2-40B4-BE49-F238E27FC236}">
                <a16:creationId xmlns:a16="http://schemas.microsoft.com/office/drawing/2014/main" id="{0A7A28EF-85AA-4D48-9AF1-E18CE8DE7470}"/>
              </a:ext>
            </a:extLst>
          </p:cNvPr>
          <p:cNvSpPr>
            <a:spLocks noGrp="1"/>
          </p:cNvSpPr>
          <p:nvPr>
            <p:ph type="body" idx="1"/>
          </p:nvPr>
        </p:nvSpPr>
        <p:spPr/>
        <p:txBody>
          <a:bodyPr/>
          <a:lstStyle/>
          <a:p>
            <a:endParaRPr lang="el-GR" dirty="0"/>
          </a:p>
        </p:txBody>
      </p:sp>
      <p:pic>
        <p:nvPicPr>
          <p:cNvPr id="8" name="Θέση περιεχομένου 7">
            <a:extLst>
              <a:ext uri="{FF2B5EF4-FFF2-40B4-BE49-F238E27FC236}">
                <a16:creationId xmlns:a16="http://schemas.microsoft.com/office/drawing/2014/main" id="{56070F36-7567-4B6A-B0FD-D18A64F84454}"/>
              </a:ext>
            </a:extLst>
          </p:cNvPr>
          <p:cNvPicPr>
            <a:picLocks noGrp="1" noChangeAspect="1"/>
          </p:cNvPicPr>
          <p:nvPr>
            <p:ph sz="half" idx="2"/>
          </p:nvPr>
        </p:nvPicPr>
        <p:blipFill>
          <a:blip r:embed="rId2"/>
          <a:stretch>
            <a:fillRect/>
          </a:stretch>
        </p:blipFill>
        <p:spPr>
          <a:xfrm>
            <a:off x="1858031" y="2785268"/>
            <a:ext cx="3283813" cy="3588867"/>
          </a:xfrm>
          <a:prstGeom prst="rect">
            <a:avLst/>
          </a:prstGeom>
        </p:spPr>
      </p:pic>
      <p:sp>
        <p:nvSpPr>
          <p:cNvPr id="5" name="Θέση κειμένου 4">
            <a:extLst>
              <a:ext uri="{FF2B5EF4-FFF2-40B4-BE49-F238E27FC236}">
                <a16:creationId xmlns:a16="http://schemas.microsoft.com/office/drawing/2014/main" id="{28C4452D-4847-439B-B218-5285615D1D6D}"/>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49AED264-9C02-4708-BF45-2EFBEA28D710}"/>
              </a:ext>
            </a:extLst>
          </p:cNvPr>
          <p:cNvSpPr>
            <a:spLocks noGrp="1"/>
          </p:cNvSpPr>
          <p:nvPr>
            <p:ph sz="quarter" idx="4"/>
          </p:nvPr>
        </p:nvSpPr>
        <p:spPr/>
        <p:txBody>
          <a:bodyPr>
            <a:normAutofit fontScale="47500" lnSpcReduction="20000"/>
          </a:bodyPr>
          <a:lstStyle/>
          <a:p>
            <a:pPr algn="l"/>
            <a:r>
              <a:rPr lang="el-GR" b="0" i="0" dirty="0">
                <a:solidFill>
                  <a:srgbClr val="666666"/>
                </a:solidFill>
                <a:effectLst/>
                <a:latin typeface="Open Sans"/>
              </a:rPr>
              <a:t> </a:t>
            </a:r>
            <a:r>
              <a:rPr lang="el-GR" sz="3300" b="1" i="0" dirty="0" err="1">
                <a:solidFill>
                  <a:srgbClr val="666666"/>
                </a:solidFill>
                <a:effectLst/>
                <a:latin typeface="Open Sans"/>
              </a:rPr>
              <a:t>Μόσχω</a:t>
            </a:r>
            <a:r>
              <a:rPr lang="el-GR" sz="3300" b="1" i="0" dirty="0">
                <a:solidFill>
                  <a:srgbClr val="666666"/>
                </a:solidFill>
                <a:effectLst/>
                <a:latin typeface="Open Sans"/>
              </a:rPr>
              <a:t> Τζαβέλλα (1760-1803). Χαρακτηριστικός τύπος της </a:t>
            </a:r>
            <a:r>
              <a:rPr lang="el-GR" sz="3300" b="1" i="0" dirty="0" err="1">
                <a:solidFill>
                  <a:srgbClr val="666666"/>
                </a:solidFill>
                <a:effectLst/>
                <a:latin typeface="Open Sans"/>
              </a:rPr>
              <a:t>Σουλιώτισσας</a:t>
            </a:r>
            <a:r>
              <a:rPr lang="el-GR" sz="3300" b="1" i="0" dirty="0">
                <a:solidFill>
                  <a:srgbClr val="666666"/>
                </a:solidFill>
                <a:effectLst/>
                <a:latin typeface="Open Sans"/>
              </a:rPr>
              <a:t>. . Γυναίκα του Λάμπρου Τζαβέλα. Ήταν μετρίου αναστήματος, μελαχρινή κι ωραία και επέδειξε ψυχικό σθένος, δύναμη χαρακτήρα και φιλοπατρία.</a:t>
            </a:r>
          </a:p>
          <a:p>
            <a:pPr algn="l"/>
            <a:r>
              <a:rPr lang="el-GR" sz="3300" b="1" i="0" dirty="0">
                <a:solidFill>
                  <a:srgbClr val="666666"/>
                </a:solidFill>
                <a:effectLst/>
                <a:latin typeface="Open Sans"/>
              </a:rPr>
              <a:t>Η Καπετάνισσα </a:t>
            </a:r>
            <a:r>
              <a:rPr lang="el-GR" sz="3300" b="1" i="0" dirty="0" err="1">
                <a:solidFill>
                  <a:srgbClr val="666666"/>
                </a:solidFill>
                <a:effectLst/>
                <a:latin typeface="Open Sans"/>
              </a:rPr>
              <a:t>Τζαβέλαινα</a:t>
            </a:r>
            <a:r>
              <a:rPr lang="el-GR" sz="3300" b="1" i="0" dirty="0">
                <a:solidFill>
                  <a:srgbClr val="666666"/>
                </a:solidFill>
                <a:effectLst/>
                <a:latin typeface="Open Sans"/>
              </a:rPr>
              <a:t> αγωνίστηκε το 1792 εναντίον του Αλή Πασά ως αρχηγός 400 </a:t>
            </a:r>
            <a:r>
              <a:rPr lang="el-GR" sz="3300" b="1" i="0" dirty="0" err="1">
                <a:solidFill>
                  <a:srgbClr val="666666"/>
                </a:solidFill>
                <a:effectLst/>
                <a:latin typeface="Open Sans"/>
              </a:rPr>
              <a:t>Σουλιωτισσών</a:t>
            </a:r>
            <a:r>
              <a:rPr lang="el-GR" sz="3300" b="1" i="0" dirty="0">
                <a:solidFill>
                  <a:srgbClr val="666666"/>
                </a:solidFill>
                <a:effectLst/>
                <a:latin typeface="Open Sans"/>
              </a:rPr>
              <a:t>. Ανάμεσα στις γυναίκες είναι και η </a:t>
            </a:r>
            <a:r>
              <a:rPr lang="el-GR" sz="3300" b="1" i="0" dirty="0" err="1">
                <a:solidFill>
                  <a:srgbClr val="666666"/>
                </a:solidFill>
                <a:effectLst/>
                <a:latin typeface="Open Sans"/>
              </a:rPr>
              <a:t>Σόφω</a:t>
            </a:r>
            <a:r>
              <a:rPr lang="el-GR" sz="3300" b="1" i="0" dirty="0">
                <a:solidFill>
                  <a:srgbClr val="666666"/>
                </a:solidFill>
                <a:effectLst/>
                <a:latin typeface="Open Sans"/>
              </a:rPr>
              <a:t> η κόρη της </a:t>
            </a:r>
            <a:r>
              <a:rPr lang="el-GR" sz="3300" b="1" i="0" dirty="0" err="1">
                <a:solidFill>
                  <a:srgbClr val="666666"/>
                </a:solidFill>
                <a:effectLst/>
                <a:latin typeface="Open Sans"/>
              </a:rPr>
              <a:t>Τζαβέλαινας</a:t>
            </a:r>
            <a:r>
              <a:rPr lang="el-GR" sz="3300" b="1" i="0" dirty="0">
                <a:solidFill>
                  <a:srgbClr val="666666"/>
                </a:solidFill>
                <a:effectLst/>
                <a:latin typeface="Open Sans"/>
              </a:rPr>
              <a:t>. Επί κεφαλής των γυναικών του </a:t>
            </a:r>
            <a:r>
              <a:rPr lang="el-GR" sz="3300" b="1" i="0" dirty="0" err="1">
                <a:solidFill>
                  <a:srgbClr val="666666"/>
                </a:solidFill>
                <a:effectLst/>
                <a:latin typeface="Open Sans"/>
              </a:rPr>
              <a:t>Σουλίου</a:t>
            </a:r>
            <a:r>
              <a:rPr lang="el-GR" sz="3300" b="1" i="0" dirty="0">
                <a:solidFill>
                  <a:srgbClr val="666666"/>
                </a:solidFill>
                <a:effectLst/>
                <a:latin typeface="Open Sans"/>
              </a:rPr>
              <a:t> στην κρίσιμη στιγμή ρίχνεται στην μάχη, πλευροκοπά το Τούρκικο ασκέρι και χαρίζει την νίκη. Ο ηρωισμός της </a:t>
            </a:r>
            <a:r>
              <a:rPr lang="el-GR" sz="3300" b="1" i="0" dirty="0" err="1">
                <a:solidFill>
                  <a:srgbClr val="666666"/>
                </a:solidFill>
                <a:effectLst/>
                <a:latin typeface="Open Sans"/>
              </a:rPr>
              <a:t>Μόσχως</a:t>
            </a:r>
            <a:r>
              <a:rPr lang="el-GR" sz="3300" b="1" i="0" dirty="0">
                <a:solidFill>
                  <a:srgbClr val="666666"/>
                </a:solidFill>
                <a:effectLst/>
                <a:latin typeface="Open Sans"/>
              </a:rPr>
              <a:t> έχει απαθανατιστεί στα δημοτικά μας τραγούδια.</a:t>
            </a:r>
          </a:p>
          <a:p>
            <a:pPr algn="l"/>
            <a:r>
              <a:rPr lang="el-GR" sz="3300" b="1" i="0" dirty="0">
                <a:solidFill>
                  <a:srgbClr val="666666"/>
                </a:solidFill>
                <a:effectLst/>
                <a:latin typeface="Open Sans"/>
              </a:rPr>
              <a:t>Η </a:t>
            </a:r>
            <a:r>
              <a:rPr lang="el-GR" sz="3300" b="1" i="0" dirty="0" err="1">
                <a:solidFill>
                  <a:srgbClr val="666666"/>
                </a:solidFill>
                <a:effectLst/>
                <a:latin typeface="Open Sans"/>
              </a:rPr>
              <a:t>Μόσχω</a:t>
            </a:r>
            <a:r>
              <a:rPr lang="el-GR" sz="3300" b="1" i="0" dirty="0">
                <a:solidFill>
                  <a:srgbClr val="666666"/>
                </a:solidFill>
                <a:effectLst/>
                <a:latin typeface="Open Sans"/>
              </a:rPr>
              <a:t> μετά την καταστροφή του </a:t>
            </a:r>
            <a:r>
              <a:rPr lang="el-GR" sz="3300" b="1" i="0" dirty="0" err="1">
                <a:solidFill>
                  <a:srgbClr val="666666"/>
                </a:solidFill>
                <a:effectLst/>
                <a:latin typeface="Open Sans"/>
              </a:rPr>
              <a:t>Σουλίου</a:t>
            </a:r>
            <a:r>
              <a:rPr lang="el-GR" sz="3300" b="1" i="0" dirty="0">
                <a:solidFill>
                  <a:srgbClr val="666666"/>
                </a:solidFill>
                <a:effectLst/>
                <a:latin typeface="Open Sans"/>
              </a:rPr>
              <a:t> ακολούθησε το δρόμο προς την Πάργα και από κει στα Επτάνησα. Πέθανε τελικά κατά το 1803.</a:t>
            </a:r>
          </a:p>
          <a:p>
            <a:endParaRPr lang="el-GR" dirty="0"/>
          </a:p>
        </p:txBody>
      </p:sp>
    </p:spTree>
    <p:extLst>
      <p:ext uri="{BB962C8B-B14F-4D97-AF65-F5344CB8AC3E}">
        <p14:creationId xmlns:p14="http://schemas.microsoft.com/office/powerpoint/2010/main" val="3589827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6F88B9-38D0-4BB0-96AA-7E59A5647DE3}"/>
              </a:ext>
            </a:extLst>
          </p:cNvPr>
          <p:cNvSpPr>
            <a:spLocks noGrp="1"/>
          </p:cNvSpPr>
          <p:nvPr>
            <p:ph type="title"/>
          </p:nvPr>
        </p:nvSpPr>
        <p:spPr/>
        <p:txBody>
          <a:bodyPr/>
          <a:lstStyle/>
          <a:p>
            <a:r>
              <a:rPr lang="el-GR" sz="4400" b="1" i="0" dirty="0">
                <a:solidFill>
                  <a:srgbClr val="666666"/>
                </a:solidFill>
                <a:effectLst/>
                <a:latin typeface="Open Sans"/>
              </a:rPr>
              <a:t>Δόμνα </a:t>
            </a:r>
            <a:r>
              <a:rPr lang="el-GR" sz="4400" b="1" i="0" dirty="0" err="1">
                <a:solidFill>
                  <a:srgbClr val="666666"/>
                </a:solidFill>
                <a:effectLst/>
                <a:latin typeface="Open Sans"/>
              </a:rPr>
              <a:t>Βισβίζη</a:t>
            </a:r>
            <a:endParaRPr lang="el-GR" dirty="0"/>
          </a:p>
        </p:txBody>
      </p:sp>
      <p:sp>
        <p:nvSpPr>
          <p:cNvPr id="3" name="Θέση κειμένου 2">
            <a:extLst>
              <a:ext uri="{FF2B5EF4-FFF2-40B4-BE49-F238E27FC236}">
                <a16:creationId xmlns:a16="http://schemas.microsoft.com/office/drawing/2014/main" id="{F4BBFE48-F5F2-4F59-B329-FE194266B96B}"/>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9432462A-B54C-44A4-ACAF-5EB740B3AA10}"/>
              </a:ext>
            </a:extLst>
          </p:cNvPr>
          <p:cNvPicPr>
            <a:picLocks noGrp="1" noChangeAspect="1"/>
          </p:cNvPicPr>
          <p:nvPr>
            <p:ph sz="half" idx="2"/>
          </p:nvPr>
        </p:nvPicPr>
        <p:blipFill>
          <a:blip r:embed="rId2"/>
          <a:stretch>
            <a:fillRect/>
          </a:stretch>
        </p:blipFill>
        <p:spPr>
          <a:xfrm>
            <a:off x="1470991" y="2157657"/>
            <a:ext cx="3432313" cy="3858813"/>
          </a:xfrm>
          <a:prstGeom prst="rect">
            <a:avLst/>
          </a:prstGeom>
        </p:spPr>
      </p:pic>
      <p:sp>
        <p:nvSpPr>
          <p:cNvPr id="5" name="Θέση κειμένου 4">
            <a:extLst>
              <a:ext uri="{FF2B5EF4-FFF2-40B4-BE49-F238E27FC236}">
                <a16:creationId xmlns:a16="http://schemas.microsoft.com/office/drawing/2014/main" id="{E3A97EF6-39C4-4307-BD50-B3885EF58075}"/>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8DFD44F3-5FD6-429C-BE73-4DABC96A699B}"/>
              </a:ext>
            </a:extLst>
          </p:cNvPr>
          <p:cNvSpPr>
            <a:spLocks noGrp="1"/>
          </p:cNvSpPr>
          <p:nvPr>
            <p:ph sz="quarter" idx="4"/>
          </p:nvPr>
        </p:nvSpPr>
        <p:spPr/>
        <p:txBody>
          <a:bodyPr>
            <a:noAutofit/>
          </a:bodyPr>
          <a:lstStyle/>
          <a:p>
            <a:r>
              <a:rPr lang="el-GR" sz="1400" b="1" i="0" dirty="0">
                <a:solidFill>
                  <a:srgbClr val="666666"/>
                </a:solidFill>
                <a:effectLst/>
                <a:latin typeface="Open Sans"/>
              </a:rPr>
              <a:t>Δόμνα </a:t>
            </a:r>
            <a:r>
              <a:rPr lang="el-GR" sz="1400" b="1" i="0" dirty="0" err="1">
                <a:solidFill>
                  <a:srgbClr val="666666"/>
                </a:solidFill>
                <a:effectLst/>
                <a:latin typeface="Open Sans"/>
              </a:rPr>
              <a:t>Βισβίζη</a:t>
            </a:r>
            <a:r>
              <a:rPr lang="el-GR" sz="1400" b="1" i="0" dirty="0">
                <a:solidFill>
                  <a:srgbClr val="666666"/>
                </a:solidFill>
                <a:effectLst/>
                <a:latin typeface="Open Sans"/>
              </a:rPr>
              <a:t>(1784-1850) Γεννιέται στον Αίνο της Θράκης. Συμμετέχει ενεργά στην Ελληνική Επανάσταση παίρνοντας μέρος μαζί με τον άνδρα της, Χατζή Αντώνη </a:t>
            </a:r>
            <a:r>
              <a:rPr lang="el-GR" sz="1400" b="1" i="0" dirty="0" err="1">
                <a:solidFill>
                  <a:srgbClr val="666666"/>
                </a:solidFill>
                <a:effectLst/>
                <a:latin typeface="Open Sans"/>
              </a:rPr>
              <a:t>Βισβίζη</a:t>
            </a:r>
            <a:r>
              <a:rPr lang="el-GR" sz="1400" b="1" i="0" dirty="0">
                <a:solidFill>
                  <a:srgbClr val="666666"/>
                </a:solidFill>
                <a:effectLst/>
                <a:latin typeface="Open Sans"/>
              </a:rPr>
              <a:t>, στις θαλάσσιες </a:t>
            </a:r>
            <a:r>
              <a:rPr lang="el-GR" sz="1400" b="1" i="0" dirty="0" err="1">
                <a:solidFill>
                  <a:srgbClr val="666666"/>
                </a:solidFill>
                <a:effectLst/>
                <a:latin typeface="Open Sans"/>
              </a:rPr>
              <a:t>επειχηρήσεις</a:t>
            </a:r>
            <a:r>
              <a:rPr lang="el-GR" sz="1400" b="1" i="0" dirty="0">
                <a:solidFill>
                  <a:srgbClr val="666666"/>
                </a:solidFill>
                <a:effectLst/>
                <a:latin typeface="Open Sans"/>
              </a:rPr>
              <a:t> του Αγώνα στο Άγιο Όρος, στη Λέσβο και στη Σάμο. Με το θάνατο του άνδρα της, η Δόμνα </a:t>
            </a:r>
            <a:r>
              <a:rPr lang="el-GR" sz="1400" b="1" i="0" dirty="0" err="1">
                <a:solidFill>
                  <a:srgbClr val="666666"/>
                </a:solidFill>
                <a:effectLst/>
                <a:latin typeface="Open Sans"/>
              </a:rPr>
              <a:t>Βισβίζη</a:t>
            </a:r>
            <a:r>
              <a:rPr lang="el-GR" sz="1400" b="1" i="0" dirty="0">
                <a:solidFill>
                  <a:srgbClr val="666666"/>
                </a:solidFill>
                <a:effectLst/>
                <a:latin typeface="Open Sans"/>
              </a:rPr>
              <a:t> αναλαμβάνει η ίδια τη διοίκηση του πλοίου και συνεχίζει τη δράση της στην περιοχή της Εύβοιας. Εξοπλίζει και συντηρεί το πλοίο της «Καλομοίρα» με δικά της χρήματα για τρία χρόνια. Μετά το τέλος του Αγώνα, της παραχωρείται μία μικρή σύνταξη. Πεθαίνει στον </a:t>
            </a:r>
            <a:r>
              <a:rPr lang="el-GR" sz="1400" b="1" i="0" dirty="0" err="1">
                <a:solidFill>
                  <a:srgbClr val="666666"/>
                </a:solidFill>
                <a:effectLst/>
                <a:latin typeface="Open Sans"/>
              </a:rPr>
              <a:t>Πειραιά.»Πουλάκι</a:t>
            </a:r>
            <a:r>
              <a:rPr lang="el-GR" sz="1400" b="1" i="0" dirty="0">
                <a:solidFill>
                  <a:srgbClr val="666666"/>
                </a:solidFill>
                <a:effectLst/>
                <a:latin typeface="Open Sans"/>
              </a:rPr>
              <a:t> πόθεν έρχεσαι; Πουλάκι αποκρίσου. Μην είδες και μην άκουσες για την κυρά </a:t>
            </a:r>
            <a:r>
              <a:rPr lang="el-GR" sz="1400" b="1" i="0" dirty="0" err="1">
                <a:solidFill>
                  <a:srgbClr val="666666"/>
                </a:solidFill>
                <a:effectLst/>
                <a:latin typeface="Open Sans"/>
              </a:rPr>
              <a:t>Δομνίτσα</a:t>
            </a:r>
            <a:r>
              <a:rPr lang="el-GR" sz="1400" b="1" i="0" dirty="0">
                <a:solidFill>
                  <a:srgbClr val="666666"/>
                </a:solidFill>
                <a:effectLst/>
                <a:latin typeface="Open Sans"/>
              </a:rPr>
              <a:t> την όμορφη, τη δυνατή, την </a:t>
            </a:r>
            <a:r>
              <a:rPr lang="el-GR" sz="1400" b="1" i="0" dirty="0" err="1">
                <a:solidFill>
                  <a:srgbClr val="666666"/>
                </a:solidFill>
                <a:effectLst/>
                <a:latin typeface="Open Sans"/>
              </a:rPr>
              <a:t>αρχικαπετάνα</a:t>
            </a:r>
            <a:r>
              <a:rPr lang="el-GR" sz="1400" b="1" i="0" dirty="0">
                <a:solidFill>
                  <a:srgbClr val="666666"/>
                </a:solidFill>
                <a:effectLst/>
                <a:latin typeface="Open Sans"/>
              </a:rPr>
              <a:t>, </a:t>
            </a:r>
            <a:r>
              <a:rPr lang="el-GR" sz="1400" b="1" i="0" dirty="0" err="1">
                <a:solidFill>
                  <a:srgbClr val="666666"/>
                </a:solidFill>
                <a:effectLst/>
                <a:latin typeface="Open Sans"/>
              </a:rPr>
              <a:t>πούχει</a:t>
            </a:r>
            <a:r>
              <a:rPr lang="el-GR" sz="1400" b="1" i="0" dirty="0">
                <a:solidFill>
                  <a:srgbClr val="666666"/>
                </a:solidFill>
                <a:effectLst/>
                <a:latin typeface="Open Sans"/>
              </a:rPr>
              <a:t> καράβι ατίμητο, το πρώτο μες στα πρώτα, καράβι γοργοτάξιδο, καράβι τιμημένο, καράβι που πολέμησε στης </a:t>
            </a:r>
            <a:r>
              <a:rPr lang="el-GR" sz="1400" b="1" i="0" dirty="0" err="1">
                <a:solidFill>
                  <a:srgbClr val="666666"/>
                </a:solidFill>
                <a:effectLst/>
                <a:latin typeface="Open Sans"/>
              </a:rPr>
              <a:t>Ίμπρος</a:t>
            </a:r>
            <a:r>
              <a:rPr lang="el-GR" sz="1400" b="1" i="0" dirty="0">
                <a:solidFill>
                  <a:srgbClr val="666666"/>
                </a:solidFill>
                <a:effectLst/>
                <a:latin typeface="Open Sans"/>
              </a:rPr>
              <a:t> το μπουγάζι». Ο Οδυσσέας Ανδρούτσος βεβαιώνει με έγγραφο του ( Μάης 1822) πως η Δόμνα </a:t>
            </a:r>
            <a:r>
              <a:rPr lang="el-GR" sz="1400" b="1" i="0" dirty="0" err="1">
                <a:solidFill>
                  <a:srgbClr val="666666"/>
                </a:solidFill>
                <a:effectLst/>
                <a:latin typeface="Open Sans"/>
              </a:rPr>
              <a:t>Βισβίζη</a:t>
            </a:r>
            <a:r>
              <a:rPr lang="el-GR" sz="1400" b="1" i="0" dirty="0">
                <a:solidFill>
                  <a:srgbClr val="666666"/>
                </a:solidFill>
                <a:effectLst/>
                <a:latin typeface="Open Sans"/>
              </a:rPr>
              <a:t> έσωσε τους άνδρες του και τον ίδιο «δια της </a:t>
            </a:r>
            <a:r>
              <a:rPr lang="el-GR" sz="1400" b="1" i="0" dirty="0" err="1">
                <a:solidFill>
                  <a:srgbClr val="666666"/>
                </a:solidFill>
                <a:effectLst/>
                <a:latin typeface="Open Sans"/>
              </a:rPr>
              <a:t>προμηθείας</a:t>
            </a:r>
            <a:r>
              <a:rPr lang="el-GR" sz="1400" b="1" i="0" dirty="0">
                <a:solidFill>
                  <a:srgbClr val="666666"/>
                </a:solidFill>
                <a:effectLst/>
                <a:latin typeface="Open Sans"/>
              </a:rPr>
              <a:t> τροφίμων και πολεμοφοδίων, άνευ της οποίας ο στρατός του θα </a:t>
            </a:r>
            <a:r>
              <a:rPr lang="el-GR" sz="1400" b="1" i="0" dirty="0" err="1">
                <a:solidFill>
                  <a:srgbClr val="666666"/>
                </a:solidFill>
                <a:effectLst/>
                <a:latin typeface="Open Sans"/>
              </a:rPr>
              <a:t>διελύετο</a:t>
            </a:r>
            <a:r>
              <a:rPr lang="el-GR" sz="1400" b="1" i="0" dirty="0">
                <a:solidFill>
                  <a:srgbClr val="666666"/>
                </a:solidFill>
                <a:effectLst/>
                <a:latin typeface="Open Sans"/>
              </a:rPr>
              <a:t>»</a:t>
            </a:r>
            <a:endParaRPr lang="el-GR" sz="1400" b="1" dirty="0"/>
          </a:p>
        </p:txBody>
      </p:sp>
    </p:spTree>
    <p:extLst>
      <p:ext uri="{BB962C8B-B14F-4D97-AF65-F5344CB8AC3E}">
        <p14:creationId xmlns:p14="http://schemas.microsoft.com/office/powerpoint/2010/main" val="2007151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64AAAC6A-CFCA-40DE-8BEB-C155D5AF1048}"/>
              </a:ext>
            </a:extLst>
          </p:cNvPr>
          <p:cNvSpPr>
            <a:spLocks noGrp="1"/>
          </p:cNvSpPr>
          <p:nvPr>
            <p:ph type="title"/>
          </p:nvPr>
        </p:nvSpPr>
        <p:spPr/>
        <p:txBody>
          <a:bodyPr/>
          <a:lstStyle/>
          <a:p>
            <a:r>
              <a:rPr lang="el-GR" dirty="0"/>
              <a:t>ΑΠΌ:ΑΡΙΑ ΚΑΙ ΦΑΝΗ </a:t>
            </a:r>
          </a:p>
        </p:txBody>
      </p:sp>
      <p:pic>
        <p:nvPicPr>
          <p:cNvPr id="9" name="Θέση περιεχομένου 8">
            <a:extLst>
              <a:ext uri="{FF2B5EF4-FFF2-40B4-BE49-F238E27FC236}">
                <a16:creationId xmlns:a16="http://schemas.microsoft.com/office/drawing/2014/main" id="{A08C84F0-5188-4861-987A-A9DFFDCA087F}"/>
              </a:ext>
            </a:extLst>
          </p:cNvPr>
          <p:cNvPicPr>
            <a:picLocks noGrp="1" noChangeAspect="1"/>
          </p:cNvPicPr>
          <p:nvPr>
            <p:ph idx="1"/>
          </p:nvPr>
        </p:nvPicPr>
        <p:blipFill>
          <a:blip r:embed="rId2"/>
          <a:stretch>
            <a:fillRect/>
          </a:stretch>
        </p:blipFill>
        <p:spPr>
          <a:xfrm>
            <a:off x="838200" y="1427270"/>
            <a:ext cx="9368257" cy="5271704"/>
          </a:xfrm>
          <a:prstGeom prst="rect">
            <a:avLst/>
          </a:prstGeom>
        </p:spPr>
      </p:pic>
    </p:spTree>
    <p:extLst>
      <p:ext uri="{BB962C8B-B14F-4D97-AF65-F5344CB8AC3E}">
        <p14:creationId xmlns:p14="http://schemas.microsoft.com/office/powerpoint/2010/main" val="385716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8858B7-0210-4D33-B622-FBD8F32F0C30}"/>
              </a:ext>
            </a:extLst>
          </p:cNvPr>
          <p:cNvSpPr>
            <a:spLocks noGrp="1"/>
          </p:cNvSpPr>
          <p:nvPr>
            <p:ph type="title"/>
          </p:nvPr>
        </p:nvSpPr>
        <p:spPr/>
        <p:txBody>
          <a:bodyPr/>
          <a:lstStyle/>
          <a:p>
            <a:r>
              <a:rPr lang="el-GR" b="0" i="0" dirty="0">
                <a:solidFill>
                  <a:srgbClr val="3B3835"/>
                </a:solidFill>
                <a:effectLst/>
                <a:latin typeface="Helvetica Neue"/>
              </a:rPr>
              <a:t>Μάρκος Μπότσαρης</a:t>
            </a:r>
            <a:endParaRPr lang="el-GR" b="1" dirty="0"/>
          </a:p>
        </p:txBody>
      </p:sp>
      <p:sp>
        <p:nvSpPr>
          <p:cNvPr id="3" name="Θέση κειμένου 2">
            <a:extLst>
              <a:ext uri="{FF2B5EF4-FFF2-40B4-BE49-F238E27FC236}">
                <a16:creationId xmlns:a16="http://schemas.microsoft.com/office/drawing/2014/main" id="{68873C7C-7752-489B-9FBB-48269E603392}"/>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FC486DC4-C4A3-4E8F-A922-F4C83F9EDE91}"/>
              </a:ext>
            </a:extLst>
          </p:cNvPr>
          <p:cNvPicPr>
            <a:picLocks noGrp="1" noChangeAspect="1"/>
          </p:cNvPicPr>
          <p:nvPr>
            <p:ph sz="half" idx="2"/>
          </p:nvPr>
        </p:nvPicPr>
        <p:blipFill>
          <a:blip r:embed="rId2"/>
          <a:stretch>
            <a:fillRect/>
          </a:stretch>
        </p:blipFill>
        <p:spPr>
          <a:xfrm>
            <a:off x="908303" y="2505075"/>
            <a:ext cx="5020757" cy="3684588"/>
          </a:xfrm>
          <a:prstGeom prst="rect">
            <a:avLst/>
          </a:prstGeom>
        </p:spPr>
      </p:pic>
      <p:sp>
        <p:nvSpPr>
          <p:cNvPr id="5" name="Θέση κειμένου 4">
            <a:extLst>
              <a:ext uri="{FF2B5EF4-FFF2-40B4-BE49-F238E27FC236}">
                <a16:creationId xmlns:a16="http://schemas.microsoft.com/office/drawing/2014/main" id="{E1A6139D-59AB-4F87-B0FF-99EB1D615B6F}"/>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ABFFF7D8-3A80-482A-A236-8A2F8407E5A1}"/>
              </a:ext>
            </a:extLst>
          </p:cNvPr>
          <p:cNvSpPr>
            <a:spLocks noGrp="1"/>
          </p:cNvSpPr>
          <p:nvPr>
            <p:ph sz="quarter" idx="4"/>
          </p:nvPr>
        </p:nvSpPr>
        <p:spPr/>
        <p:txBody>
          <a:bodyPr>
            <a:normAutofit fontScale="70000" lnSpcReduction="20000"/>
          </a:bodyPr>
          <a:lstStyle/>
          <a:p>
            <a:r>
              <a:rPr lang="el-GR" b="0" i="0" u="none" strike="noStrike" dirty="0">
                <a:solidFill>
                  <a:srgbClr val="007AB5"/>
                </a:solidFill>
                <a:effectLst/>
                <a:latin typeface="Helvetica Neue"/>
                <a:hlinkClick r:id="rId3" tooltip="Ο Μάρκος Μπότσαρης (1790 -&#10;Κεφαλόβρυσο, 21 Αυγούστου&#10;1823) ..."/>
              </a:rPr>
              <a:t> </a:t>
            </a:r>
            <a:r>
              <a:rPr lang="el-GR" b="0" i="0" dirty="0">
                <a:solidFill>
                  <a:srgbClr val="3B3835"/>
                </a:solidFill>
                <a:effectLst/>
                <a:latin typeface="Helvetica Neue"/>
              </a:rPr>
              <a:t>Ο Μάρκος Μπότσαρης (1790 - Κεφαλόβρυσο, 21 Αυγούστου 1823) ήταν Αρβανίτης-Έλληνας στρατηγός, ήρωας της επανάστασης του 1821 και καπετάνιος των Σουλιωτών. Γεννήθηκε στο Σούλι και ήταν ο δεύτερος γιος του Κίτσου Μπότσαρη, που ήταν μια από τις επιφανέστερες μορφές του </a:t>
            </a:r>
            <a:r>
              <a:rPr lang="el-GR" b="0" i="0" dirty="0" err="1">
                <a:solidFill>
                  <a:srgbClr val="3B3835"/>
                </a:solidFill>
                <a:effectLst/>
                <a:latin typeface="Helvetica Neue"/>
              </a:rPr>
              <a:t>Σουλίου</a:t>
            </a:r>
            <a:r>
              <a:rPr lang="el-GR" b="0" i="0" dirty="0">
                <a:solidFill>
                  <a:srgbClr val="3B3835"/>
                </a:solidFill>
                <a:effectLst/>
                <a:latin typeface="Helvetica Neue"/>
              </a:rPr>
              <a:t>. Ύστερα από την πτώση του </a:t>
            </a:r>
            <a:r>
              <a:rPr lang="el-GR" b="0" i="0" dirty="0" err="1">
                <a:solidFill>
                  <a:srgbClr val="3B3835"/>
                </a:solidFill>
                <a:effectLst/>
                <a:latin typeface="Helvetica Neue"/>
              </a:rPr>
              <a:t>Σουλίου</a:t>
            </a:r>
            <a:r>
              <a:rPr lang="el-GR" b="0" i="0" dirty="0">
                <a:solidFill>
                  <a:srgbClr val="3B3835"/>
                </a:solidFill>
                <a:effectLst/>
                <a:latin typeface="Helvetica Neue"/>
              </a:rPr>
              <a:t>, πήγε στην Κέρκυρα μαζί με άλλους Σουλιώτες όπου κατατάχτηκε ως υπαξιωματικός στο σώμα των Ηπειρωτών και Σουλιωτών που συγκρότησαν οι Γάλλοι. Το 1814 έγινε μέλος της Φιλικής Εταιρίας</a:t>
            </a:r>
            <a:endParaRPr lang="el-GR" dirty="0"/>
          </a:p>
        </p:txBody>
      </p:sp>
    </p:spTree>
    <p:extLst>
      <p:ext uri="{BB962C8B-B14F-4D97-AF65-F5344CB8AC3E}">
        <p14:creationId xmlns:p14="http://schemas.microsoft.com/office/powerpoint/2010/main" val="736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D338AD-3D12-437F-B18F-6128F83E42C9}"/>
              </a:ext>
            </a:extLst>
          </p:cNvPr>
          <p:cNvSpPr>
            <a:spLocks noGrp="1"/>
          </p:cNvSpPr>
          <p:nvPr>
            <p:ph type="title"/>
          </p:nvPr>
        </p:nvSpPr>
        <p:spPr/>
        <p:txBody>
          <a:bodyPr/>
          <a:lstStyle/>
          <a:p>
            <a:r>
              <a:rPr lang="el-GR" sz="4400" i="0" dirty="0">
                <a:solidFill>
                  <a:srgbClr val="3B3835"/>
                </a:solidFill>
                <a:effectLst/>
                <a:latin typeface="Helvetica Neue"/>
              </a:rPr>
              <a:t>Ανδρέας Μιαούλης</a:t>
            </a:r>
            <a:endParaRPr lang="el-GR" b="1" dirty="0"/>
          </a:p>
        </p:txBody>
      </p:sp>
      <p:sp>
        <p:nvSpPr>
          <p:cNvPr id="3" name="Θέση κειμένου 2">
            <a:extLst>
              <a:ext uri="{FF2B5EF4-FFF2-40B4-BE49-F238E27FC236}">
                <a16:creationId xmlns:a16="http://schemas.microsoft.com/office/drawing/2014/main" id="{45C73483-7765-43AA-8C8F-C38806AB866A}"/>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DF9CE6BE-471A-40C5-8074-64AC112E0D76}"/>
              </a:ext>
            </a:extLst>
          </p:cNvPr>
          <p:cNvPicPr>
            <a:picLocks noGrp="1" noChangeAspect="1"/>
          </p:cNvPicPr>
          <p:nvPr>
            <p:ph sz="half" idx="2"/>
          </p:nvPr>
        </p:nvPicPr>
        <p:blipFill>
          <a:blip r:embed="rId2"/>
          <a:stretch>
            <a:fillRect/>
          </a:stretch>
        </p:blipFill>
        <p:spPr>
          <a:xfrm>
            <a:off x="1798638" y="2744891"/>
            <a:ext cx="2857500" cy="3629025"/>
          </a:xfrm>
          <a:prstGeom prst="rect">
            <a:avLst/>
          </a:prstGeom>
        </p:spPr>
      </p:pic>
      <p:sp>
        <p:nvSpPr>
          <p:cNvPr id="5" name="Θέση κειμένου 4">
            <a:extLst>
              <a:ext uri="{FF2B5EF4-FFF2-40B4-BE49-F238E27FC236}">
                <a16:creationId xmlns:a16="http://schemas.microsoft.com/office/drawing/2014/main" id="{138511C3-5679-498E-B93F-785164FB0AD3}"/>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454AC496-91E2-47DF-BD00-F694305FDCF9}"/>
              </a:ext>
            </a:extLst>
          </p:cNvPr>
          <p:cNvSpPr>
            <a:spLocks noGrp="1"/>
          </p:cNvSpPr>
          <p:nvPr>
            <p:ph sz="quarter" idx="4"/>
          </p:nvPr>
        </p:nvSpPr>
        <p:spPr/>
        <p:txBody>
          <a:bodyPr>
            <a:normAutofit fontScale="32500" lnSpcReduction="20000"/>
          </a:bodyPr>
          <a:lstStyle/>
          <a:p>
            <a:r>
              <a:rPr lang="el-GR" b="0" i="0" u="none" strike="noStrike" dirty="0">
                <a:solidFill>
                  <a:srgbClr val="007AB5"/>
                </a:solidFill>
                <a:effectLst/>
                <a:latin typeface="Helvetica Neue"/>
                <a:hlinkClick r:id="rId3" tooltip="Ο Ανδρέας &quot;Μιαούλης&quot; - Βώκος (&#10;Ύδρα 20 Μαΐου 1769 – Πειραιά..."/>
              </a:rPr>
              <a:t> </a:t>
            </a:r>
            <a:r>
              <a:rPr lang="el-GR" sz="5500" i="0" dirty="0">
                <a:solidFill>
                  <a:srgbClr val="3B3835"/>
                </a:solidFill>
                <a:effectLst/>
                <a:latin typeface="Helvetica Neue"/>
              </a:rPr>
              <a:t>Ο Ανδρέας Μιαούλη  - </a:t>
            </a:r>
            <a:r>
              <a:rPr lang="el-GR" sz="5500" i="0" dirty="0" err="1">
                <a:solidFill>
                  <a:srgbClr val="3B3835"/>
                </a:solidFill>
                <a:effectLst/>
                <a:latin typeface="Helvetica Neue"/>
              </a:rPr>
              <a:t>Βώκος</a:t>
            </a:r>
            <a:r>
              <a:rPr lang="el-GR" sz="5500" i="0" dirty="0">
                <a:solidFill>
                  <a:srgbClr val="3B3835"/>
                </a:solidFill>
                <a:effectLst/>
                <a:latin typeface="Helvetica Neue"/>
              </a:rPr>
              <a:t> ( Ύδρα 20 Μαΐου 1769 – Πειραιάς 11 Ιουνίου 1835) ήταν Έλληνας καραβοκύρης, δηλαδή πλοιοκτήτης, ο οποίος διαδραμάτισε πρωταγωνιστικό ρόλο στην επανάσταση του 1821, ως διοικητής ναύαρχος του ελληνικού στόλου, αλλά και στη μετέπειτα πολιτική ζωή του τόπου, με αποκορύφωμα την ανταρσία της Ύδρας κατά του Καποδίστρια, που είχε ως αποτέλεσμα την πυρπόληση του εθνικού στόλου στον Πόρο. Τα τελευταία χρόνια της ζωής του τιμήθηκε πλείστες φορές από το οθωνικό καθεστώς, ενώ συμπεριλήφθηκε και στην τριμελή επιτροπή που προσέφερε το στέμμα στον νεαρό τότε </a:t>
            </a:r>
            <a:r>
              <a:rPr lang="el-GR" sz="5500" i="0" dirty="0" err="1">
                <a:solidFill>
                  <a:srgbClr val="3B3835"/>
                </a:solidFill>
                <a:effectLst/>
                <a:latin typeface="Helvetica Neue"/>
              </a:rPr>
              <a:t>Όθωνα</a:t>
            </a:r>
            <a:r>
              <a:rPr lang="el-GR" sz="5500" i="0" dirty="0">
                <a:solidFill>
                  <a:srgbClr val="3B3835"/>
                </a:solidFill>
                <a:effectLst/>
                <a:latin typeface="Helvetica Neue"/>
              </a:rPr>
              <a:t>. Υπήρξε ο γενάρχης της οικογένειας των </a:t>
            </a:r>
            <a:r>
              <a:rPr lang="el-GR" sz="5500" i="0" dirty="0" err="1">
                <a:solidFill>
                  <a:srgbClr val="3B3835"/>
                </a:solidFill>
                <a:effectLst/>
                <a:latin typeface="Helvetica Neue"/>
              </a:rPr>
              <a:t>Μιαούληδων</a:t>
            </a:r>
            <a:r>
              <a:rPr lang="el-GR" sz="5500" i="0" dirty="0">
                <a:solidFill>
                  <a:srgbClr val="3B3835"/>
                </a:solidFill>
                <a:effectLst/>
                <a:latin typeface="Helvetica Neue"/>
              </a:rPr>
              <a:t> και γιος του ήταν ο μετέπειτα πρωθυπουργός της Ελλάδας, Αθανάσιος Μιαούλης.</a:t>
            </a:r>
            <a:endParaRPr lang="el-GR" sz="5500" dirty="0"/>
          </a:p>
        </p:txBody>
      </p:sp>
    </p:spTree>
    <p:extLst>
      <p:ext uri="{BB962C8B-B14F-4D97-AF65-F5344CB8AC3E}">
        <p14:creationId xmlns:p14="http://schemas.microsoft.com/office/powerpoint/2010/main" val="481462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934DE-91B6-44B3-B9FA-14B2431B0661}"/>
              </a:ext>
            </a:extLst>
          </p:cNvPr>
          <p:cNvSpPr>
            <a:spLocks noGrp="1"/>
          </p:cNvSpPr>
          <p:nvPr>
            <p:ph type="title"/>
          </p:nvPr>
        </p:nvSpPr>
        <p:spPr/>
        <p:txBody>
          <a:bodyPr/>
          <a:lstStyle/>
          <a:p>
            <a:r>
              <a:rPr lang="el-GR" b="1" i="0" dirty="0">
                <a:solidFill>
                  <a:srgbClr val="3B3835"/>
                </a:solidFill>
                <a:effectLst/>
                <a:latin typeface="Helvetica Neue"/>
              </a:rPr>
              <a:t>Γεώργιος Βαρνακιώτης</a:t>
            </a:r>
            <a:endParaRPr lang="el-GR" dirty="0"/>
          </a:p>
        </p:txBody>
      </p:sp>
      <p:sp>
        <p:nvSpPr>
          <p:cNvPr id="3" name="Θέση κειμένου 2">
            <a:extLst>
              <a:ext uri="{FF2B5EF4-FFF2-40B4-BE49-F238E27FC236}">
                <a16:creationId xmlns:a16="http://schemas.microsoft.com/office/drawing/2014/main" id="{73929D77-2333-4D51-BAE0-409FEAD432D5}"/>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921A8FAE-3F02-4007-92C3-22310B302D94}"/>
              </a:ext>
            </a:extLst>
          </p:cNvPr>
          <p:cNvPicPr>
            <a:picLocks noGrp="1" noChangeAspect="1"/>
          </p:cNvPicPr>
          <p:nvPr>
            <p:ph sz="half" idx="2"/>
          </p:nvPr>
        </p:nvPicPr>
        <p:blipFill>
          <a:blip r:embed="rId2"/>
          <a:stretch>
            <a:fillRect/>
          </a:stretch>
        </p:blipFill>
        <p:spPr>
          <a:xfrm>
            <a:off x="1741906" y="2505075"/>
            <a:ext cx="3353550" cy="3684588"/>
          </a:xfrm>
          <a:prstGeom prst="rect">
            <a:avLst/>
          </a:prstGeom>
        </p:spPr>
      </p:pic>
      <p:sp>
        <p:nvSpPr>
          <p:cNvPr id="5" name="Θέση κειμένου 4">
            <a:extLst>
              <a:ext uri="{FF2B5EF4-FFF2-40B4-BE49-F238E27FC236}">
                <a16:creationId xmlns:a16="http://schemas.microsoft.com/office/drawing/2014/main" id="{D9DD5D20-6B67-4199-822B-F962E095890B}"/>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DCD94039-4153-4BAB-8116-7F085B2DB8C3}"/>
              </a:ext>
            </a:extLst>
          </p:cNvPr>
          <p:cNvSpPr>
            <a:spLocks noGrp="1"/>
          </p:cNvSpPr>
          <p:nvPr>
            <p:ph sz="quarter" idx="4"/>
          </p:nvPr>
        </p:nvSpPr>
        <p:spPr/>
        <p:txBody>
          <a:bodyPr>
            <a:normAutofit fontScale="77500" lnSpcReduction="20000"/>
          </a:bodyPr>
          <a:lstStyle/>
          <a:p>
            <a:r>
              <a:rPr lang="el-GR" b="1" i="0" dirty="0">
                <a:solidFill>
                  <a:srgbClr val="3B3835"/>
                </a:solidFill>
                <a:effectLst/>
                <a:latin typeface="Helvetica Neue"/>
              </a:rPr>
              <a:t>Ο Γεώργιος Βαρνακιώτης (1778 - 1842) ήταν Ρουμελιώτης οπλαρχηγός με πολλές πρωτοβουλίες στις πλαστές διαπραγματεύσεις με τους Τούρκους τα αποκαλούμενα τότε (καπάκια). Η ανάμειξή του αυτή έδωσε πολλές λαβές να διχασθούν οι γνώμες των ιστορικών εκείνης της εποχής στο πρόσωπο του. Ακόμα και ο Κάλβος προκειμένου να περιγράψει το βάρος της συνείδησης για ατιμωτικές πράξεις συνέταξε την ενάτη ωδή.</a:t>
            </a:r>
            <a:endParaRPr lang="el-GR" b="1" dirty="0"/>
          </a:p>
        </p:txBody>
      </p:sp>
    </p:spTree>
    <p:extLst>
      <p:ext uri="{BB962C8B-B14F-4D97-AF65-F5344CB8AC3E}">
        <p14:creationId xmlns:p14="http://schemas.microsoft.com/office/powerpoint/2010/main" val="414248278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A2C390-7DC4-4C4D-81B0-BB6933F2339E}"/>
              </a:ext>
            </a:extLst>
          </p:cNvPr>
          <p:cNvSpPr>
            <a:spLocks noGrp="1"/>
          </p:cNvSpPr>
          <p:nvPr>
            <p:ph type="title"/>
          </p:nvPr>
        </p:nvSpPr>
        <p:spPr/>
        <p:txBody>
          <a:bodyPr/>
          <a:lstStyle/>
          <a:p>
            <a:r>
              <a:rPr lang="el-GR" b="0" i="0" dirty="0">
                <a:solidFill>
                  <a:srgbClr val="3B3835"/>
                </a:solidFill>
                <a:effectLst/>
                <a:latin typeface="Helvetica Neue"/>
              </a:rPr>
              <a:t>Παλαιών Πατρών Γερμανός</a:t>
            </a:r>
            <a:endParaRPr lang="el-GR" dirty="0"/>
          </a:p>
        </p:txBody>
      </p:sp>
      <p:sp>
        <p:nvSpPr>
          <p:cNvPr id="3" name="Θέση κειμένου 2">
            <a:extLst>
              <a:ext uri="{FF2B5EF4-FFF2-40B4-BE49-F238E27FC236}">
                <a16:creationId xmlns:a16="http://schemas.microsoft.com/office/drawing/2014/main" id="{1A780864-FDEC-48CB-99D7-D74D67FB14BF}"/>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F90809AC-59DB-4822-9796-529FD4EB889D}"/>
              </a:ext>
            </a:extLst>
          </p:cNvPr>
          <p:cNvPicPr>
            <a:picLocks noGrp="1" noChangeAspect="1"/>
          </p:cNvPicPr>
          <p:nvPr>
            <p:ph sz="half" idx="2"/>
          </p:nvPr>
        </p:nvPicPr>
        <p:blipFill>
          <a:blip r:embed="rId2"/>
          <a:stretch>
            <a:fillRect/>
          </a:stretch>
        </p:blipFill>
        <p:spPr>
          <a:xfrm>
            <a:off x="1271896" y="2743200"/>
            <a:ext cx="4331450" cy="3180522"/>
          </a:xfrm>
          <a:prstGeom prst="rect">
            <a:avLst/>
          </a:prstGeom>
        </p:spPr>
      </p:pic>
      <p:sp>
        <p:nvSpPr>
          <p:cNvPr id="5" name="Θέση κειμένου 4">
            <a:extLst>
              <a:ext uri="{FF2B5EF4-FFF2-40B4-BE49-F238E27FC236}">
                <a16:creationId xmlns:a16="http://schemas.microsoft.com/office/drawing/2014/main" id="{6A44C710-1237-4F59-83A3-AA70407C9A88}"/>
              </a:ext>
            </a:extLst>
          </p:cNvPr>
          <p:cNvSpPr>
            <a:spLocks noGrp="1"/>
          </p:cNvSpPr>
          <p:nvPr>
            <p:ph type="body" sz="quarter" idx="3"/>
          </p:nvPr>
        </p:nvSpPr>
        <p:spPr/>
        <p:txBody>
          <a:bodyPr/>
          <a:lstStyle/>
          <a:p>
            <a:endParaRPr lang="el-GR" dirty="0"/>
          </a:p>
        </p:txBody>
      </p:sp>
      <p:sp>
        <p:nvSpPr>
          <p:cNvPr id="6" name="Θέση περιεχομένου 5">
            <a:extLst>
              <a:ext uri="{FF2B5EF4-FFF2-40B4-BE49-F238E27FC236}">
                <a16:creationId xmlns:a16="http://schemas.microsoft.com/office/drawing/2014/main" id="{9AE9BBEE-CF25-4F3D-A537-AD56245CC742}"/>
              </a:ext>
            </a:extLst>
          </p:cNvPr>
          <p:cNvSpPr>
            <a:spLocks noGrp="1"/>
          </p:cNvSpPr>
          <p:nvPr>
            <p:ph sz="quarter" idx="4"/>
          </p:nvPr>
        </p:nvSpPr>
        <p:spPr/>
        <p:txBody>
          <a:bodyPr>
            <a:normAutofit fontScale="85000" lnSpcReduction="10000"/>
          </a:bodyPr>
          <a:lstStyle/>
          <a:p>
            <a:r>
              <a:rPr lang="el-GR" b="0" i="0" u="none" strike="noStrike" dirty="0">
                <a:solidFill>
                  <a:srgbClr val="007AB5"/>
                </a:solidFill>
                <a:effectLst/>
                <a:latin typeface="Helvetica Neue"/>
                <a:hlinkClick r:id="rId3" tooltip="Παλαιών Πατρών Γερμανός          Ιεράρχης ,πρωταγωνιστής τη..."/>
              </a:rPr>
              <a:t> </a:t>
            </a:r>
            <a:r>
              <a:rPr lang="el-GR" b="0" i="0" dirty="0">
                <a:solidFill>
                  <a:srgbClr val="3B3835"/>
                </a:solidFill>
                <a:effectLst/>
                <a:latin typeface="Helvetica Neue"/>
              </a:rPr>
              <a:t>Παλαιών Πατρών Γερμανός Ιεράρχης ,πρωταγωνιστής της Ελληνικής Επανάστασης, μητροπολίτης Πατρών το 1806. Μυήθηκε στη Φιλική Εταιρεία και στις 13 Μαρτίου του 1821 στη Μονή της Αγίας Λαύρας ευλόγησε τη σημαία της Επανάστασης και την 25η Μαρτίου την ύψωσε στην Πάτρα. Πέθανε το 1826 στη διάρκεια της Γ΄ Εθνοσυνέλευσης, της οποίας είχε εκλεγεί μέλος.</a:t>
            </a:r>
            <a:endParaRPr lang="el-GR" dirty="0"/>
          </a:p>
        </p:txBody>
      </p:sp>
    </p:spTree>
    <p:extLst>
      <p:ext uri="{BB962C8B-B14F-4D97-AF65-F5344CB8AC3E}">
        <p14:creationId xmlns:p14="http://schemas.microsoft.com/office/powerpoint/2010/main" val="350320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B37C51-8FC2-432C-88F0-7C98D64340B1}"/>
              </a:ext>
            </a:extLst>
          </p:cNvPr>
          <p:cNvSpPr>
            <a:spLocks noGrp="1"/>
          </p:cNvSpPr>
          <p:nvPr>
            <p:ph type="title"/>
          </p:nvPr>
        </p:nvSpPr>
        <p:spPr/>
        <p:txBody>
          <a:bodyPr/>
          <a:lstStyle/>
          <a:p>
            <a:r>
              <a:rPr lang="el-GR" b="1" i="0" dirty="0">
                <a:solidFill>
                  <a:srgbClr val="3B3835"/>
                </a:solidFill>
                <a:effectLst/>
                <a:latin typeface="Helvetica Neue"/>
              </a:rPr>
              <a:t>Μαυρομιχάλης Πετρόμπεης</a:t>
            </a:r>
            <a:endParaRPr lang="el-GR" dirty="0"/>
          </a:p>
        </p:txBody>
      </p:sp>
      <p:sp>
        <p:nvSpPr>
          <p:cNvPr id="3" name="Θέση κειμένου 2">
            <a:extLst>
              <a:ext uri="{FF2B5EF4-FFF2-40B4-BE49-F238E27FC236}">
                <a16:creationId xmlns:a16="http://schemas.microsoft.com/office/drawing/2014/main" id="{C225812E-6C62-4A6C-A8B1-974F8B556BC6}"/>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1399AB97-9606-461C-9117-C607CE163260}"/>
              </a:ext>
            </a:extLst>
          </p:cNvPr>
          <p:cNvPicPr>
            <a:picLocks noGrp="1" noChangeAspect="1"/>
          </p:cNvPicPr>
          <p:nvPr>
            <p:ph sz="half" idx="2"/>
          </p:nvPr>
        </p:nvPicPr>
        <p:blipFill>
          <a:blip r:embed="rId2"/>
          <a:stretch>
            <a:fillRect/>
          </a:stretch>
        </p:blipFill>
        <p:spPr>
          <a:xfrm>
            <a:off x="980661" y="2557166"/>
            <a:ext cx="5016913" cy="3683848"/>
          </a:xfrm>
          <a:prstGeom prst="rect">
            <a:avLst/>
          </a:prstGeom>
        </p:spPr>
      </p:pic>
      <p:sp>
        <p:nvSpPr>
          <p:cNvPr id="5" name="Θέση κειμένου 4">
            <a:extLst>
              <a:ext uri="{FF2B5EF4-FFF2-40B4-BE49-F238E27FC236}">
                <a16:creationId xmlns:a16="http://schemas.microsoft.com/office/drawing/2014/main" id="{544826B5-619E-48A2-89E1-A3AD3D3699B2}"/>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3450B586-8F9C-4E79-B494-0D2B847F6E61}"/>
              </a:ext>
            </a:extLst>
          </p:cNvPr>
          <p:cNvSpPr>
            <a:spLocks noGrp="1"/>
          </p:cNvSpPr>
          <p:nvPr>
            <p:ph sz="quarter" idx="4"/>
          </p:nvPr>
        </p:nvSpPr>
        <p:spPr/>
        <p:txBody>
          <a:bodyPr>
            <a:normAutofit fontScale="70000" lnSpcReduction="20000"/>
          </a:bodyPr>
          <a:lstStyle/>
          <a:p>
            <a:r>
              <a:rPr lang="el-GR" b="0" i="0" u="none" strike="noStrike" dirty="0">
                <a:solidFill>
                  <a:srgbClr val="007AB5"/>
                </a:solidFill>
                <a:effectLst/>
                <a:latin typeface="Helvetica Neue"/>
                <a:hlinkClick r:id="rId3" tooltip="Μαυρομιχάλης Πετρόμπεης           Ηγετική μορφή του αγώνα τ..."/>
              </a:rPr>
              <a:t> </a:t>
            </a:r>
            <a:r>
              <a:rPr lang="el-GR" b="1" i="0" dirty="0">
                <a:solidFill>
                  <a:srgbClr val="3B3835"/>
                </a:solidFill>
                <a:effectLst/>
                <a:latin typeface="Helvetica Neue"/>
              </a:rPr>
              <a:t>Μαυρομιχάλης Πετρόμπεης Ηγετική μορφή του αγώνα του 1821, ο οποίος καταγόταν από επιφανή οικογένεια της Μάνης. Φιλικός, ύψωσε τη σημαία της Επανάστασης στην Καλαμάτα στις 23 Μαρτίου 1821 και συμμετείχε στις πρώτες προσπάθειες για πολιτική οργάνωση της Πελοποννήσου. Εκλέχθηκε πρόεδρος του Εκτελεστικού στη Β΄ ΄Εθνοσυνέλευση. Επί Καποδίστρια φυλακίστηκε, γιατί θεωρήθηκε υπεύθυνος για την εξέγερση της Μάνης. Στα χρόνια του </a:t>
            </a:r>
            <a:r>
              <a:rPr lang="el-GR" b="1" i="0" dirty="0" err="1">
                <a:solidFill>
                  <a:srgbClr val="3B3835"/>
                </a:solidFill>
                <a:effectLst/>
                <a:latin typeface="Helvetica Neue"/>
              </a:rPr>
              <a:t>Όθωνα</a:t>
            </a:r>
            <a:r>
              <a:rPr lang="el-GR" b="1" i="0" dirty="0">
                <a:solidFill>
                  <a:srgbClr val="3B3835"/>
                </a:solidFill>
                <a:effectLst/>
                <a:latin typeface="Helvetica Neue"/>
              </a:rPr>
              <a:t> κατέλαβε το αξίωμα του γερουσιαστή και του αντιπροέδρου στο Συμβούλιο της Επικρατείας.</a:t>
            </a:r>
            <a:endParaRPr lang="el-GR" b="1" dirty="0"/>
          </a:p>
        </p:txBody>
      </p:sp>
    </p:spTree>
    <p:extLst>
      <p:ext uri="{BB962C8B-B14F-4D97-AF65-F5344CB8AC3E}">
        <p14:creationId xmlns:p14="http://schemas.microsoft.com/office/powerpoint/2010/main" val="304941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CE9086-1140-4B83-9ECF-03EDE39FB73F}"/>
              </a:ext>
            </a:extLst>
          </p:cNvPr>
          <p:cNvSpPr>
            <a:spLocks noGrp="1"/>
          </p:cNvSpPr>
          <p:nvPr>
            <p:ph type="title"/>
          </p:nvPr>
        </p:nvSpPr>
        <p:spPr/>
        <p:txBody>
          <a:bodyPr/>
          <a:lstStyle/>
          <a:p>
            <a:r>
              <a:rPr lang="el-GR" sz="4400" b="1" i="0" dirty="0">
                <a:solidFill>
                  <a:srgbClr val="3B3835"/>
                </a:solidFill>
                <a:effectLst/>
                <a:latin typeface="Helvetica Neue"/>
              </a:rPr>
              <a:t>Ζαΐμης Ανδρέας</a:t>
            </a:r>
            <a:endParaRPr lang="el-GR" dirty="0"/>
          </a:p>
        </p:txBody>
      </p:sp>
      <p:sp>
        <p:nvSpPr>
          <p:cNvPr id="3" name="Θέση κειμένου 2">
            <a:extLst>
              <a:ext uri="{FF2B5EF4-FFF2-40B4-BE49-F238E27FC236}">
                <a16:creationId xmlns:a16="http://schemas.microsoft.com/office/drawing/2014/main" id="{3F365A70-CBBC-43CA-A134-A2AE264736F7}"/>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34B94D67-413D-4660-A2DE-3ED376CA2C0B}"/>
              </a:ext>
            </a:extLst>
          </p:cNvPr>
          <p:cNvPicPr>
            <a:picLocks noGrp="1" noChangeAspect="1"/>
          </p:cNvPicPr>
          <p:nvPr>
            <p:ph sz="half" idx="2"/>
          </p:nvPr>
        </p:nvPicPr>
        <p:blipFill>
          <a:blip r:embed="rId2"/>
          <a:stretch>
            <a:fillRect/>
          </a:stretch>
        </p:blipFill>
        <p:spPr>
          <a:xfrm>
            <a:off x="1219201" y="1565024"/>
            <a:ext cx="3935896" cy="4978910"/>
          </a:xfrm>
          <a:prstGeom prst="rect">
            <a:avLst/>
          </a:prstGeom>
        </p:spPr>
      </p:pic>
      <p:sp>
        <p:nvSpPr>
          <p:cNvPr id="5" name="Θέση κειμένου 4">
            <a:extLst>
              <a:ext uri="{FF2B5EF4-FFF2-40B4-BE49-F238E27FC236}">
                <a16:creationId xmlns:a16="http://schemas.microsoft.com/office/drawing/2014/main" id="{5189DA87-8F32-48CB-85B6-A9C862755426}"/>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78ADBF57-6610-4842-AE9A-29FE823EFE65}"/>
              </a:ext>
            </a:extLst>
          </p:cNvPr>
          <p:cNvSpPr>
            <a:spLocks noGrp="1"/>
          </p:cNvSpPr>
          <p:nvPr>
            <p:ph sz="quarter" idx="4"/>
          </p:nvPr>
        </p:nvSpPr>
        <p:spPr/>
        <p:txBody>
          <a:bodyPr>
            <a:normAutofit lnSpcReduction="10000"/>
          </a:bodyPr>
          <a:lstStyle/>
          <a:p>
            <a:r>
              <a:rPr lang="el-GR" sz="2400" b="1" i="0" dirty="0">
                <a:solidFill>
                  <a:srgbClr val="3B3835"/>
                </a:solidFill>
                <a:effectLst/>
                <a:latin typeface="Helvetica Neue"/>
              </a:rPr>
              <a:t>Ζαΐμης Ανδρέας Πρόκριτος των Καλαβρύτων, ανέλαβε την προεδρία της "Διοικητικής Επιτροπής της Ελλάδος", η οποία συγκροτήθηκε από την Γ΄ Εθνοσυνέλευση (Απρίλιος 1826) μέχρι την άφιξη του Καποδίστρια. Υπήρξε επίσης μέλος της Κυβερνητικής Επιτροπής (1832) μέχρι την άφιξη του </a:t>
            </a:r>
            <a:r>
              <a:rPr lang="el-GR" sz="2400" b="1" i="0" dirty="0" err="1">
                <a:solidFill>
                  <a:srgbClr val="3B3835"/>
                </a:solidFill>
                <a:effectLst/>
                <a:latin typeface="Helvetica Neue"/>
              </a:rPr>
              <a:t>Όθωνα</a:t>
            </a:r>
            <a:r>
              <a:rPr lang="el-GR" sz="2400" b="1" i="0" dirty="0">
                <a:solidFill>
                  <a:srgbClr val="3B3835"/>
                </a:solidFill>
                <a:effectLst/>
                <a:latin typeface="Helvetica Neue"/>
              </a:rPr>
              <a:t>.</a:t>
            </a:r>
            <a:endParaRPr lang="el-GR" sz="2400" b="1" dirty="0"/>
          </a:p>
        </p:txBody>
      </p:sp>
    </p:spTree>
    <p:extLst>
      <p:ext uri="{BB962C8B-B14F-4D97-AF65-F5344CB8AC3E}">
        <p14:creationId xmlns:p14="http://schemas.microsoft.com/office/powerpoint/2010/main" val="170465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1BD696-F89C-4D5B-8F56-DB40CA8998B2}"/>
              </a:ext>
            </a:extLst>
          </p:cNvPr>
          <p:cNvSpPr>
            <a:spLocks noGrp="1"/>
          </p:cNvSpPr>
          <p:nvPr>
            <p:ph type="title"/>
          </p:nvPr>
        </p:nvSpPr>
        <p:spPr/>
        <p:txBody>
          <a:bodyPr/>
          <a:lstStyle/>
          <a:p>
            <a:r>
              <a:rPr lang="el-GR" sz="4400" b="1" i="0" dirty="0">
                <a:solidFill>
                  <a:srgbClr val="3B3835"/>
                </a:solidFill>
                <a:effectLst/>
                <a:latin typeface="Helvetica Neue"/>
              </a:rPr>
              <a:t>Φαρμάκης Ιωάννης</a:t>
            </a:r>
            <a:br>
              <a:rPr lang="el-GR" sz="4400" b="1" i="0" dirty="0">
                <a:solidFill>
                  <a:srgbClr val="3B3835"/>
                </a:solidFill>
                <a:effectLst/>
                <a:latin typeface="Helvetica Neue"/>
              </a:rPr>
            </a:br>
            <a:endParaRPr lang="el-GR" dirty="0"/>
          </a:p>
        </p:txBody>
      </p:sp>
      <p:sp>
        <p:nvSpPr>
          <p:cNvPr id="3" name="Θέση κειμένου 2">
            <a:extLst>
              <a:ext uri="{FF2B5EF4-FFF2-40B4-BE49-F238E27FC236}">
                <a16:creationId xmlns:a16="http://schemas.microsoft.com/office/drawing/2014/main" id="{1C0854C3-4F2D-4756-BA1C-E6B69680D34D}"/>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31C7059B-95CC-4317-A38D-F0E367BE185A}"/>
              </a:ext>
            </a:extLst>
          </p:cNvPr>
          <p:cNvPicPr>
            <a:picLocks noGrp="1" noChangeAspect="1"/>
          </p:cNvPicPr>
          <p:nvPr>
            <p:ph sz="half" idx="2"/>
          </p:nvPr>
        </p:nvPicPr>
        <p:blipFill>
          <a:blip r:embed="rId2"/>
          <a:stretch>
            <a:fillRect/>
          </a:stretch>
        </p:blipFill>
        <p:spPr>
          <a:xfrm>
            <a:off x="0" y="2597501"/>
            <a:ext cx="6229195" cy="3499735"/>
          </a:xfrm>
          <a:prstGeom prst="rect">
            <a:avLst/>
          </a:prstGeom>
        </p:spPr>
      </p:pic>
      <p:sp>
        <p:nvSpPr>
          <p:cNvPr id="5" name="Θέση κειμένου 4">
            <a:extLst>
              <a:ext uri="{FF2B5EF4-FFF2-40B4-BE49-F238E27FC236}">
                <a16:creationId xmlns:a16="http://schemas.microsoft.com/office/drawing/2014/main" id="{786BF496-FC82-44BD-8366-180D5BF5101E}"/>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02842B56-F5EF-44AF-90FC-91C1283389B6}"/>
              </a:ext>
            </a:extLst>
          </p:cNvPr>
          <p:cNvSpPr>
            <a:spLocks noGrp="1"/>
          </p:cNvSpPr>
          <p:nvPr>
            <p:ph sz="quarter" idx="4"/>
          </p:nvPr>
        </p:nvSpPr>
        <p:spPr/>
        <p:txBody>
          <a:bodyPr>
            <a:noAutofit/>
          </a:bodyPr>
          <a:lstStyle/>
          <a:p>
            <a:r>
              <a:rPr lang="el-GR" sz="2000" b="1" i="0" dirty="0">
                <a:solidFill>
                  <a:srgbClr val="3B3835"/>
                </a:solidFill>
                <a:effectLst/>
                <a:latin typeface="Helvetica Neue"/>
              </a:rPr>
              <a:t>Φαρμάκης Ιωάννης Αρματολός καταγόμενος από τη Δυτική Μακεδονία. Έγινε μέλος της Φιλικής Εταιρείας το 1818 και ορίστηκε απόστολος στη Μακεδονία και τη Θράκη. Μαζί με το Γεωργάκη Ολύμπιο πρόσφερε τις υπηρεσίες του στην Επανάσταση στις Παραδουνάβιες Ηγεμονίες, και μετά την αποτυχία της κατέφυγε στη Μονή Σέκου. Παραδόθηκε στους Τούρκους και αποκεφαλίστηκε έπειτα από βασανιστήρια.</a:t>
            </a:r>
            <a:endParaRPr lang="el-GR" sz="2000" b="1" dirty="0"/>
          </a:p>
        </p:txBody>
      </p:sp>
    </p:spTree>
    <p:extLst>
      <p:ext uri="{BB962C8B-B14F-4D97-AF65-F5344CB8AC3E}">
        <p14:creationId xmlns:p14="http://schemas.microsoft.com/office/powerpoint/2010/main" val="4223226070"/>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067A4D-07F5-4689-B9AE-0E4146946796}"/>
              </a:ext>
            </a:extLst>
          </p:cNvPr>
          <p:cNvSpPr>
            <a:spLocks noGrp="1"/>
          </p:cNvSpPr>
          <p:nvPr>
            <p:ph type="title"/>
          </p:nvPr>
        </p:nvSpPr>
        <p:spPr/>
        <p:txBody>
          <a:bodyPr/>
          <a:lstStyle/>
          <a:p>
            <a:r>
              <a:rPr lang="el-GR" b="1" i="0" dirty="0">
                <a:solidFill>
                  <a:srgbClr val="3B3835"/>
                </a:solidFill>
                <a:effectLst/>
                <a:latin typeface="Helvetica Neue"/>
              </a:rPr>
              <a:t>Ολύμπιος Γεωργάκης</a:t>
            </a:r>
            <a:endParaRPr lang="el-GR" dirty="0"/>
          </a:p>
        </p:txBody>
      </p:sp>
      <p:sp>
        <p:nvSpPr>
          <p:cNvPr id="3" name="Θέση κειμένου 2">
            <a:extLst>
              <a:ext uri="{FF2B5EF4-FFF2-40B4-BE49-F238E27FC236}">
                <a16:creationId xmlns:a16="http://schemas.microsoft.com/office/drawing/2014/main" id="{E186684E-BD8A-4104-ADAF-B9B8EDDA783A}"/>
              </a:ext>
            </a:extLst>
          </p:cNvPr>
          <p:cNvSpPr>
            <a:spLocks noGrp="1"/>
          </p:cNvSpPr>
          <p:nvPr>
            <p:ph type="body" idx="1"/>
          </p:nvPr>
        </p:nvSpPr>
        <p:spPr/>
        <p:txBody>
          <a:bodyPr/>
          <a:lstStyle/>
          <a:p>
            <a:endParaRPr lang="el-GR"/>
          </a:p>
        </p:txBody>
      </p:sp>
      <p:pic>
        <p:nvPicPr>
          <p:cNvPr id="7" name="Θέση περιεχομένου 6">
            <a:extLst>
              <a:ext uri="{FF2B5EF4-FFF2-40B4-BE49-F238E27FC236}">
                <a16:creationId xmlns:a16="http://schemas.microsoft.com/office/drawing/2014/main" id="{E01AC157-2197-46C9-AAE8-7C2F4EC60D54}"/>
              </a:ext>
            </a:extLst>
          </p:cNvPr>
          <p:cNvPicPr>
            <a:picLocks noGrp="1" noChangeAspect="1"/>
          </p:cNvPicPr>
          <p:nvPr>
            <p:ph sz="half" idx="2"/>
          </p:nvPr>
        </p:nvPicPr>
        <p:blipFill>
          <a:blip r:embed="rId2"/>
          <a:stretch>
            <a:fillRect/>
          </a:stretch>
        </p:blipFill>
        <p:spPr>
          <a:xfrm>
            <a:off x="1325218" y="2055164"/>
            <a:ext cx="3419061" cy="4280665"/>
          </a:xfrm>
          <a:prstGeom prst="rect">
            <a:avLst/>
          </a:prstGeom>
        </p:spPr>
      </p:pic>
      <p:sp>
        <p:nvSpPr>
          <p:cNvPr id="5" name="Θέση κειμένου 4">
            <a:extLst>
              <a:ext uri="{FF2B5EF4-FFF2-40B4-BE49-F238E27FC236}">
                <a16:creationId xmlns:a16="http://schemas.microsoft.com/office/drawing/2014/main" id="{FA8855AF-CAA6-44EE-8955-E15E84EE1327}"/>
              </a:ext>
            </a:extLst>
          </p:cNvPr>
          <p:cNvSpPr>
            <a:spLocks noGrp="1"/>
          </p:cNvSpPr>
          <p:nvPr>
            <p:ph type="body" sz="quarter" idx="3"/>
          </p:nvPr>
        </p:nvSpPr>
        <p:spPr/>
        <p:txBody>
          <a:bodyPr/>
          <a:lstStyle/>
          <a:p>
            <a:endParaRPr lang="el-GR"/>
          </a:p>
        </p:txBody>
      </p:sp>
      <p:sp>
        <p:nvSpPr>
          <p:cNvPr id="6" name="Θέση περιεχομένου 5">
            <a:extLst>
              <a:ext uri="{FF2B5EF4-FFF2-40B4-BE49-F238E27FC236}">
                <a16:creationId xmlns:a16="http://schemas.microsoft.com/office/drawing/2014/main" id="{A1F3DABF-0AFC-4134-95FC-6A56E1ED108B}"/>
              </a:ext>
            </a:extLst>
          </p:cNvPr>
          <p:cNvSpPr>
            <a:spLocks noGrp="1"/>
          </p:cNvSpPr>
          <p:nvPr>
            <p:ph sz="quarter" idx="4"/>
          </p:nvPr>
        </p:nvSpPr>
        <p:spPr/>
        <p:txBody>
          <a:bodyPr>
            <a:normAutofit fontScale="77500" lnSpcReduction="20000"/>
          </a:bodyPr>
          <a:lstStyle/>
          <a:p>
            <a:r>
              <a:rPr lang="el-GR" b="1" i="0" dirty="0">
                <a:solidFill>
                  <a:srgbClr val="3B3835"/>
                </a:solidFill>
                <a:effectLst/>
                <a:latin typeface="Helvetica Neue"/>
              </a:rPr>
              <a:t>Ολύμπιος Γεωργάκης Αρματολός του Ολύμπου, ο οποίος μυήθηκε στη Φιλική Εταιρεία και τέθηκε επικεφαλής των στρατιωτικών δυνάμεων στις Παραδουνάβιες Ηγεμονίες όταν ξέσπασε το κίνημα του Α. Υψηλάντη Μετά την αποτυχία του εγχειρήματος και την ήττα στο Δραγατσάνι κατέφυγε στη Μονή Σέκου όπου και περικυκλώθηκε από ισχυρές τουρκικές δυνάμεις. Προτίμησε να ανατινάξει την πυριτιδαποθήκη παρά να παραδοθεί.</a:t>
            </a:r>
            <a:endParaRPr lang="el-GR" b="1" dirty="0"/>
          </a:p>
        </p:txBody>
      </p:sp>
    </p:spTree>
    <p:extLst>
      <p:ext uri="{BB962C8B-B14F-4D97-AF65-F5344CB8AC3E}">
        <p14:creationId xmlns:p14="http://schemas.microsoft.com/office/powerpoint/2010/main" val="31605367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1155</Words>
  <Application>Microsoft Office PowerPoint</Application>
  <PresentationFormat>Ευρεία οθόνη</PresentationFormat>
  <Paragraphs>29</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Calibri Light</vt:lpstr>
      <vt:lpstr>Helvetica Neue</vt:lpstr>
      <vt:lpstr>Open Sans</vt:lpstr>
      <vt:lpstr>Θέμα του Office</vt:lpstr>
      <vt:lpstr>ΛΑΣΚΑΡΙΝΑ ΜΠΟΥΜΠΟΥΛΙΝΑ </vt:lpstr>
      <vt:lpstr>Μάρκος Μπότσαρης</vt:lpstr>
      <vt:lpstr>Ανδρέας Μιαούλης</vt:lpstr>
      <vt:lpstr>Γεώργιος Βαρνακιώτης</vt:lpstr>
      <vt:lpstr>Παλαιών Πατρών Γερμανός</vt:lpstr>
      <vt:lpstr>Μαυρομιχάλης Πετρόμπεης</vt:lpstr>
      <vt:lpstr>Ζαΐμης Ανδρέας</vt:lpstr>
      <vt:lpstr>Φαρμάκης Ιωάννης </vt:lpstr>
      <vt:lpstr>Ολύμπιος Γεωργάκης</vt:lpstr>
      <vt:lpstr>Ασήμω Γκούραινα</vt:lpstr>
      <vt:lpstr>Μόσχω Τζαβέλλα</vt:lpstr>
      <vt:lpstr>Δόμνα Βισβίζη</vt:lpstr>
      <vt:lpstr>ΑΠΌ:ΑΡΙΑ ΚΑΙ ΦΑΝΗ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ΛΑΣΚΑΡΙΝΑ ΜΠΟΥΜΠΟΥΛΙΝΑ</dc:title>
  <dc:creator>Χρήστης των Windows</dc:creator>
  <cp:lastModifiedBy>Dimitrios Rammos</cp:lastModifiedBy>
  <cp:revision>4</cp:revision>
  <dcterms:created xsi:type="dcterms:W3CDTF">2021-03-26T20:04:44Z</dcterms:created>
  <dcterms:modified xsi:type="dcterms:W3CDTF">2021-03-30T21:47:43Z</dcterms:modified>
</cp:coreProperties>
</file>